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Lst>
  <p:notesMasterIdLst>
    <p:notesMasterId r:id="rId5"/>
  </p:notesMasterIdLst>
  <p:handoutMasterIdLst>
    <p:handoutMasterId r:id="rId21"/>
  </p:handoutMasterIdLst>
  <p:sldIdLst>
    <p:sldId id="1051" r:id="rId4"/>
    <p:sldId id="922" r:id="rId6"/>
    <p:sldId id="942" r:id="rId7"/>
    <p:sldId id="1105" r:id="rId8"/>
    <p:sldId id="1106" r:id="rId9"/>
    <p:sldId id="1108" r:id="rId10"/>
    <p:sldId id="1109" r:id="rId11"/>
    <p:sldId id="1110" r:id="rId12"/>
    <p:sldId id="1112" r:id="rId13"/>
    <p:sldId id="1113" r:id="rId14"/>
    <p:sldId id="1117" r:id="rId15"/>
    <p:sldId id="1118" r:id="rId16"/>
    <p:sldId id="1119" r:id="rId17"/>
    <p:sldId id="1121" r:id="rId18"/>
    <p:sldId id="1123" r:id="rId19"/>
    <p:sldId id="991" r:id="rId20"/>
  </p:sldIdLst>
  <p:sldSz cx="12190095" cy="6858000"/>
  <p:notesSz cx="6858000" cy="992632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u"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76FF"/>
    <a:srgbClr val="996633"/>
    <a:srgbClr val="C0504D"/>
    <a:srgbClr val="F39C12"/>
    <a:srgbClr val="0096FF"/>
    <a:srgbClr val="A5C067"/>
    <a:srgbClr val="FF6600"/>
    <a:srgbClr val="86A051"/>
    <a:srgbClr val="9BBB59"/>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43" autoAdjust="0"/>
    <p:restoredTop sz="94153" autoAdjust="0"/>
  </p:normalViewPr>
  <p:slideViewPr>
    <p:cSldViewPr>
      <p:cViewPr varScale="1">
        <p:scale>
          <a:sx n="101" d="100"/>
          <a:sy n="101" d="100"/>
        </p:scale>
        <p:origin x="120" y="312"/>
      </p:cViewPr>
      <p:guideLst>
        <p:guide orient="horz" pos="2084"/>
        <p:guide pos="3858"/>
      </p:guideLst>
    </p:cSldViewPr>
  </p:slideViewPr>
  <p:outlineViewPr>
    <p:cViewPr>
      <p:scale>
        <a:sx n="33" d="100"/>
        <a:sy n="33" d="100"/>
      </p:scale>
      <p:origin x="0" y="465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79" d="100"/>
          <a:sy n="79" d="100"/>
        </p:scale>
        <p:origin x="-4050" y="-108"/>
      </p:cViewPr>
      <p:guideLst>
        <p:guide orient="horz" pos="3016"/>
        <p:guide pos="217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96332"/>
          </a:xfrm>
          <a:prstGeom prst="rect">
            <a:avLst/>
          </a:prstGeom>
        </p:spPr>
        <p:txBody>
          <a:bodyPr vert="horz" lIns="91440" tIns="45720" rIns="91440" bIns="45720" rtlCol="0"/>
          <a:lstStyle>
            <a:lvl1pPr algn="r">
              <a:defRPr sz="1200"/>
            </a:lvl1pPr>
          </a:lstStyle>
          <a:p>
            <a:fld id="{B274574F-E74A-4E74-A796-A6F6A590D501}" type="datetimeFigureOut">
              <a:rPr lang="zh-CN" altLang="en-US" smtClean="0"/>
            </a:fld>
            <a:endParaRPr lang="zh-CN" altLang="en-US"/>
          </a:p>
        </p:txBody>
      </p:sp>
      <p:sp>
        <p:nvSpPr>
          <p:cNvPr id="4" name="页脚占位符 3"/>
          <p:cNvSpPr>
            <a:spLocks noGrp="1"/>
          </p:cNvSpPr>
          <p:nvPr>
            <p:ph type="ftr" sz="quarter" idx="2"/>
          </p:nvPr>
        </p:nvSpPr>
        <p:spPr>
          <a:xfrm>
            <a:off x="0" y="9428583"/>
            <a:ext cx="2971800" cy="49633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9428583"/>
            <a:ext cx="2971800" cy="496332"/>
          </a:xfrm>
          <a:prstGeom prst="rect">
            <a:avLst/>
          </a:prstGeom>
        </p:spPr>
        <p:txBody>
          <a:bodyPr vert="horz" lIns="91440" tIns="45720" rIns="91440" bIns="45720" rtlCol="0" anchor="b"/>
          <a:lstStyle>
            <a:lvl1pPr algn="r">
              <a:defRPr sz="1200"/>
            </a:lvl1pPr>
          </a:lstStyle>
          <a:p>
            <a:fld id="{D283166E-104F-423A-A7C7-83C46CB6460C}"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96332"/>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5279C032-4778-4128-91B7-116C866FCAA4}" type="datetimeFigureOut">
              <a:rPr lang="zh-CN" altLang="en-US"/>
            </a:fld>
            <a:endParaRPr lang="zh-CN" altLang="en-US"/>
          </a:p>
        </p:txBody>
      </p:sp>
      <p:sp>
        <p:nvSpPr>
          <p:cNvPr id="4" name="幻灯片图像占位符 3"/>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D5588EC7-5B95-4E2E-8C0E-85CF9928F581}"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37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p>
            <a:pPr>
              <a:defRPr/>
            </a:pPr>
            <a:fld id="{811A122B-21B4-4C0E-B09E-C8C355F01B7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3.</a:t>
            </a:r>
            <a:r>
              <a:rPr lang="zh-CN" altLang="en-US" sz="1200" b="0" i="0" kern="1200" dirty="0">
                <a:solidFill>
                  <a:schemeClr val="tx1"/>
                </a:solidFill>
                <a:effectLst/>
                <a:latin typeface="+mn-lt"/>
                <a:ea typeface="+mn-ea"/>
                <a:cs typeface="+mn-cs"/>
              </a:rPr>
              <a:t> ；</a:t>
            </a:r>
            <a:endParaRPr lang="zh-CN" altLang="en-US"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4.</a:t>
            </a:r>
            <a:r>
              <a:rPr lang="zh-CN" altLang="en-US" sz="1200" b="0" i="0" kern="1200" dirty="0">
                <a:solidFill>
                  <a:schemeClr val="tx1"/>
                </a:solidFill>
                <a:effectLst/>
                <a:latin typeface="+mn-lt"/>
                <a:ea typeface="+mn-ea"/>
                <a:cs typeface="+mn-cs"/>
              </a:rPr>
              <a:t> ；</a:t>
            </a:r>
            <a:endParaRPr lang="zh-CN" altLang="en-US"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5.</a:t>
            </a:r>
            <a:r>
              <a:rPr lang="zh-CN" altLang="en-US" sz="1200" b="0" i="0" kern="1200" dirty="0">
                <a:solidFill>
                  <a:schemeClr val="tx1"/>
                </a:solidFill>
                <a:effectLst/>
                <a:latin typeface="+mn-lt"/>
                <a:ea typeface="+mn-ea"/>
                <a:cs typeface="+mn-cs"/>
              </a:rPr>
              <a:t>主要任务；</a:t>
            </a:r>
            <a:endParaRPr lang="zh-CN" altLang="en-US"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6.</a:t>
            </a:r>
            <a:r>
              <a:rPr lang="zh-CN" altLang="en-US" sz="1200" b="0" i="0" kern="1200" dirty="0">
                <a:solidFill>
                  <a:schemeClr val="tx1"/>
                </a:solidFill>
                <a:effectLst/>
                <a:latin typeface="+mn-lt"/>
                <a:ea typeface="+mn-ea"/>
                <a:cs typeface="+mn-cs"/>
              </a:rPr>
              <a:t> ；</a:t>
            </a:r>
            <a:endParaRPr lang="zh-CN" altLang="en-US"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7.</a:t>
            </a:r>
            <a:endParaRPr lang="zh-CN" altLang="en-US" dirty="0"/>
          </a:p>
        </p:txBody>
      </p:sp>
      <p:sp>
        <p:nvSpPr>
          <p:cNvPr id="4" name="灯片编号占位符 3"/>
          <p:cNvSpPr>
            <a:spLocks noGrp="1"/>
          </p:cNvSpPr>
          <p:nvPr>
            <p:ph type="sldNum" sz="quarter" idx="10"/>
          </p:nvPr>
        </p:nvSpPr>
        <p:spPr/>
        <p:txBody>
          <a:bodyPr/>
          <a:lstStyle/>
          <a:p>
            <a:pPr>
              <a:defRPr/>
            </a:pPr>
            <a:fld id="{D5588EC7-5B95-4E2E-8C0E-85CF9928F58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993C656-FDCC-4FED-B4CC-1C59C5E99676}"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5D157F5-2C69-47F0-9E46-5B1D14B59970}"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FC0304B-100E-4649-A2F5-2DD54D479EE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379C87-4EC8-459A-989D-4D2D7A85C81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FC0304B-100E-4649-A2F5-2DD54D479E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379C87-4EC8-459A-989D-4D2D7A85C813}"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1613"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FC0304B-100E-4649-A2F5-2DD54D479E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379C87-4EC8-459A-989D-4D2D7A85C81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1613"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281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FC0304B-100E-4649-A2F5-2DD54D479E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379C87-4EC8-459A-989D-4D2D7A85C81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FC0304B-100E-4649-A2F5-2DD54D479E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379C87-4EC8-459A-989D-4D2D7A85C81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1612"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161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FC0304B-100E-4649-A2F5-2DD54D479E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379C87-4EC8-459A-989D-4D2D7A85C81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086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0613"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FC0304B-100E-4649-A2F5-2DD54D479EE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379C87-4EC8-459A-989D-4D2D7A85C81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838"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838"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FC0304B-100E-4649-A2F5-2DD54D479EE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D379C87-4EC8-459A-989D-4D2D7A85C81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FC0304B-100E-4649-A2F5-2DD54D479EE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D379C87-4EC8-459A-989D-4D2D7A85C81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FC0304B-100E-4649-A2F5-2DD54D479EE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D379C87-4EC8-459A-989D-4D2D7A85C81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0025"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5675" y="273050"/>
            <a:ext cx="68151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FC0304B-100E-4649-A2F5-2DD54D479EE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379C87-4EC8-459A-989D-4D2D7A85C81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slideLayout" Target="../slideLayouts/slideLayout9.xml"/><Relationship Id="rId7" Type="http://schemas.openxmlformats.org/officeDocument/2006/relationships/slideLayout" Target="../slideLayouts/slideLayout8.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3" Type="http://schemas.openxmlformats.org/officeDocument/2006/relationships/slideLayout" Target="../slideLayouts/slideLayout4.xml"/><Relationship Id="rId2" Type="http://schemas.openxmlformats.org/officeDocument/2006/relationships/slideLayout" Target="../slideLayouts/slideLayout3.xml"/><Relationship Id="rId12" Type="http://schemas.openxmlformats.org/officeDocument/2006/relationships/theme" Target="../theme/theme2.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12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09600" y="1600200"/>
            <a:ext cx="109712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4B8EF2C8-C02A-4337-8B3B-D701ACDCE1BE}" type="datetimeFigureOut">
              <a:rPr lang="zh-CN" altLang="en-US"/>
            </a:fld>
            <a:endParaRPr lang="zh-CN" altLang="en-US"/>
          </a:p>
        </p:txBody>
      </p:sp>
      <p:sp>
        <p:nvSpPr>
          <p:cNvPr id="5" name="页脚占位符 4"/>
          <p:cNvSpPr>
            <a:spLocks noGrp="1"/>
          </p:cNvSpPr>
          <p:nvPr>
            <p:ph type="ftr" sz="quarter" idx="3"/>
          </p:nvPr>
        </p:nvSpPr>
        <p:spPr>
          <a:xfrm>
            <a:off x="4165600" y="6356350"/>
            <a:ext cx="3859213"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6013" y="6356350"/>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pPr>
              <a:defRPr/>
            </a:pPr>
            <a:fld id="{46C0495B-7676-4770-9ACF-EC9F155E6AD2}" type="slidenum">
              <a:rPr lang="zh-CN" altLang="en-US"/>
            </a:fld>
            <a:endParaRPr lang="zh-CN" altLang="en-US"/>
          </a:p>
        </p:txBody>
      </p:sp>
      <p:cxnSp>
        <p:nvCxnSpPr>
          <p:cNvPr id="7" name="直接连接符 6"/>
          <p:cNvCxnSpPr/>
          <p:nvPr/>
        </p:nvCxnSpPr>
        <p:spPr>
          <a:xfrm flipV="1">
            <a:off x="0" y="857250"/>
            <a:ext cx="12190413" cy="0"/>
          </a:xfrm>
          <a:prstGeom prst="line">
            <a:avLst/>
          </a:prstGeom>
          <a:ln w="44450">
            <a:solidFill>
              <a:srgbClr val="2676FF"/>
            </a:solidFill>
          </a:ln>
        </p:spPr>
        <p:style>
          <a:lnRef idx="1">
            <a:schemeClr val="accent1"/>
          </a:lnRef>
          <a:fillRef idx="0">
            <a:schemeClr val="accent1"/>
          </a:fillRef>
          <a:effectRef idx="0">
            <a:schemeClr val="accent1"/>
          </a:effectRef>
          <a:fontRef idx="minor">
            <a:schemeClr val="tx1"/>
          </a:fontRef>
        </p:style>
      </p:cxnSp>
      <p:pic>
        <p:nvPicPr>
          <p:cNvPr id="2" name="Picture 2" descr="D:\桌面备份2020-5\龙芯校企合作介绍\龙芯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90901" y="162947"/>
            <a:ext cx="1800200" cy="52921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1213"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0"/>
            <a:ext cx="10971213"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0304B-100E-4649-A2F5-2DD54D479EEF}" type="datetimeFigureOut">
              <a:rPr lang="zh-CN" altLang="en-US" smtClean="0"/>
            </a:fld>
            <a:endParaRPr lang="zh-CN" altLang="en-US"/>
          </a:p>
        </p:txBody>
      </p:sp>
      <p:sp>
        <p:nvSpPr>
          <p:cNvPr id="5" name="页脚占位符 4"/>
          <p:cNvSpPr>
            <a:spLocks noGrp="1"/>
          </p:cNvSpPr>
          <p:nvPr>
            <p:ph type="ftr" sz="quarter" idx="3"/>
          </p:nvPr>
        </p:nvSpPr>
        <p:spPr>
          <a:xfrm>
            <a:off x="4165600" y="6356350"/>
            <a:ext cx="38592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013"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79C87-4EC8-459A-989D-4D2D7A85C81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16"/>
          <p:cNvSpPr>
            <a:spLocks noChangeArrowheads="1"/>
          </p:cNvSpPr>
          <p:nvPr/>
        </p:nvSpPr>
        <p:spPr bwMode="auto">
          <a:xfrm>
            <a:off x="0" y="1809105"/>
            <a:ext cx="12190413" cy="2339975"/>
          </a:xfrm>
          <a:prstGeom prst="rect">
            <a:avLst/>
          </a:prstGeom>
          <a:solidFill>
            <a:srgbClr val="2676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000">
              <a:solidFill>
                <a:srgbClr val="FFFFFF"/>
              </a:solidFill>
              <a:ea typeface="微软雅黑" panose="020B0503020204020204" charset="-122"/>
              <a:sym typeface="宋体" panose="02010600030101010101" pitchFamily="2" charset="-122"/>
            </a:endParaRPr>
          </a:p>
        </p:txBody>
      </p:sp>
      <p:sp>
        <p:nvSpPr>
          <p:cNvPr id="3" name="矩形 2"/>
          <p:cNvSpPr/>
          <p:nvPr/>
        </p:nvSpPr>
        <p:spPr>
          <a:xfrm>
            <a:off x="0" y="83077"/>
            <a:ext cx="12190413" cy="129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latin typeface="Arial" panose="020B0604020202020204" pitchFamily="34" charset="0"/>
              <a:ea typeface="微软雅黑" panose="020B0503020204020204" charset="-122"/>
            </a:endParaRPr>
          </a:p>
        </p:txBody>
      </p:sp>
      <p:sp>
        <p:nvSpPr>
          <p:cNvPr id="9" name="文本框 6"/>
          <p:cNvSpPr txBox="1"/>
          <p:nvPr/>
        </p:nvSpPr>
        <p:spPr>
          <a:xfrm>
            <a:off x="910590" y="2420620"/>
            <a:ext cx="10285095" cy="922020"/>
          </a:xfrm>
          <a:prstGeom prst="rect">
            <a:avLst/>
          </a:prstGeom>
          <a:noFill/>
        </p:spPr>
        <p:txBody>
          <a:bodyPr wrap="square" rtlCol="0">
            <a:spAutoFit/>
          </a:bodyPr>
          <a:lstStyle/>
          <a:p>
            <a:pPr algn="ctr">
              <a:lnSpc>
                <a:spcPct val="150000"/>
              </a:lnSpc>
              <a:defRPr/>
            </a:pPr>
            <a:r>
              <a:rPr kumimoji="1" sz="3600" kern="0" dirty="0">
                <a:solidFill>
                  <a:srgbClr val="FFFFFF"/>
                </a:solidFill>
                <a:ea typeface="微软雅黑" panose="020B0503020204020204" charset="-122"/>
                <a:sym typeface="+mn-ea"/>
              </a:rPr>
              <a:t>第四讲 龙芯2K1000的</a:t>
            </a:r>
            <a:r>
              <a:rPr kumimoji="1" lang="zh-CN" sz="3600" kern="0" dirty="0">
                <a:solidFill>
                  <a:srgbClr val="FFFFFF"/>
                </a:solidFill>
                <a:ea typeface="微软雅黑" panose="020B0503020204020204" charset="-122"/>
                <a:sym typeface="+mn-ea"/>
              </a:rPr>
              <a:t>常用</a:t>
            </a:r>
            <a:r>
              <a:rPr kumimoji="1" sz="3600" kern="0" dirty="0">
                <a:solidFill>
                  <a:srgbClr val="FFFFFF"/>
                </a:solidFill>
                <a:ea typeface="微软雅黑" panose="020B0503020204020204" charset="-122"/>
                <a:sym typeface="+mn-ea"/>
              </a:rPr>
              <a:t>外设接口</a:t>
            </a:r>
            <a:endParaRPr kumimoji="1" lang="zh-CN" sz="3600" kern="0" dirty="0">
              <a:solidFill>
                <a:srgbClr val="FFFFFF"/>
              </a:solidFill>
              <a:ea typeface="微软雅黑" panose="020B0503020204020204" charset="-122"/>
              <a:sym typeface="+mn-ea"/>
            </a:endParaRPr>
          </a:p>
        </p:txBody>
      </p:sp>
      <p:pic>
        <p:nvPicPr>
          <p:cNvPr id="4" name="Picture 2" descr="D:\桌面备份2020-5\龙芯校企合作介绍\龙芯LOGO.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695180" y="188595"/>
            <a:ext cx="1838325" cy="540385"/>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descr="公司图标"/>
          <p:cNvPicPr>
            <a:picLocks noChangeAspect="1"/>
          </p:cNvPicPr>
          <p:nvPr/>
        </p:nvPicPr>
        <p:blipFill>
          <a:blip r:embed="rId2"/>
          <a:stretch>
            <a:fillRect/>
          </a:stretch>
        </p:blipFill>
        <p:spPr>
          <a:xfrm>
            <a:off x="6732905" y="83185"/>
            <a:ext cx="2962275" cy="7854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355600" y="133350"/>
            <a:ext cx="840390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zh-CN" altLang="en-US" sz="3200" b="1" dirty="0">
                <a:solidFill>
                  <a:srgbClr val="2676FF"/>
                </a:solidFill>
                <a:ea typeface="微软雅黑" panose="020B0503020204020204" charset="-122"/>
                <a:sym typeface="+mn-ea"/>
              </a:rPr>
              <a:t>二、</a:t>
            </a:r>
            <a:r>
              <a:rPr lang="en-US" sz="3200" b="1" dirty="0">
                <a:solidFill>
                  <a:srgbClr val="2676FF"/>
                </a:solidFill>
                <a:ea typeface="微软雅黑" panose="020B0503020204020204" charset="-122"/>
                <a:sym typeface="+mn-ea"/>
              </a:rPr>
              <a:t>I2C</a:t>
            </a:r>
            <a:r>
              <a:rPr lang="zh-CN" altLang="en-US" sz="3200" b="1" dirty="0">
                <a:solidFill>
                  <a:srgbClr val="2676FF"/>
                </a:solidFill>
                <a:ea typeface="微软雅黑" panose="020B0503020204020204" charset="-122"/>
                <a:sym typeface="+mn-ea"/>
              </a:rPr>
              <a:t>驱动</a:t>
            </a:r>
            <a:endParaRPr lang="zh-CN" altLang="en-US" sz="3200" b="1" dirty="0">
              <a:solidFill>
                <a:srgbClr val="2676FF"/>
              </a:solidFill>
              <a:ea typeface="微软雅黑" panose="020B0503020204020204" charset="-122"/>
            </a:endParaRPr>
          </a:p>
        </p:txBody>
      </p:sp>
      <p:sp>
        <p:nvSpPr>
          <p:cNvPr id="4" name="矩形 3"/>
          <p:cNvSpPr>
            <a:spLocks noChangeArrowheads="1"/>
          </p:cNvSpPr>
          <p:nvPr/>
        </p:nvSpPr>
        <p:spPr bwMode="auto">
          <a:xfrm>
            <a:off x="380365" y="1557020"/>
            <a:ext cx="5566410" cy="382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spcBef>
                <a:spcPct val="0"/>
              </a:spcBef>
              <a:buNone/>
            </a:pPr>
            <a:r>
              <a:rPr lang="en-US" altLang="zh-CN" sz="1800" dirty="0">
                <a:solidFill>
                  <a:schemeClr val="tx1">
                    <a:lumMod val="65000"/>
                    <a:lumOff val="35000"/>
                  </a:schemeClr>
                </a:solidFill>
                <a:cs typeface="微软雅黑" panose="020B0503020204020204" charset="-122"/>
                <a:sym typeface="+mn-ea"/>
              </a:rPr>
              <a:t>       </a:t>
            </a:r>
            <a:r>
              <a:rPr lang="zh-CN" altLang="en-US" sz="1800" dirty="0">
                <a:solidFill>
                  <a:schemeClr val="tx1">
                    <a:lumMod val="65000"/>
                    <a:lumOff val="35000"/>
                  </a:schemeClr>
                </a:solidFill>
                <a:cs typeface="微软雅黑" panose="020B0503020204020204" charset="-122"/>
                <a:sym typeface="+mn-ea"/>
              </a:rPr>
              <a:t>通过分析i2c-tools里面的源码，可以发现其调用系统</a:t>
            </a:r>
            <a:r>
              <a:rPr lang="en-US" altLang="zh-CN" sz="1800" dirty="0">
                <a:solidFill>
                  <a:schemeClr val="tx1">
                    <a:lumMod val="65000"/>
                    <a:lumOff val="35000"/>
                  </a:schemeClr>
                </a:solidFill>
                <a:cs typeface="微软雅黑" panose="020B0503020204020204" charset="-122"/>
                <a:sym typeface="+mn-ea"/>
              </a:rPr>
              <a:t>I2C</a:t>
            </a:r>
            <a:r>
              <a:rPr lang="zh-CN" altLang="en-US" sz="1800" dirty="0">
                <a:solidFill>
                  <a:schemeClr val="tx1">
                    <a:lumMod val="65000"/>
                    <a:lumOff val="35000"/>
                  </a:schemeClr>
                </a:solidFill>
                <a:cs typeface="微软雅黑" panose="020B0503020204020204" charset="-122"/>
                <a:sym typeface="+mn-ea"/>
              </a:rPr>
              <a:t>接口的文件有：smbus、i2cbusses。</a:t>
            </a:r>
            <a:endParaRPr lang="zh-CN" altLang="en-US" sz="1800" dirty="0">
              <a:solidFill>
                <a:schemeClr val="tx1">
                  <a:lumMod val="65000"/>
                  <a:lumOff val="35000"/>
                </a:schemeClr>
              </a:solidFill>
              <a:cs typeface="微软雅黑" panose="020B0503020204020204" charset="-122"/>
              <a:sym typeface="+mn-ea"/>
            </a:endParaRPr>
          </a:p>
          <a:p>
            <a:pPr>
              <a:lnSpc>
                <a:spcPct val="150000"/>
              </a:lnSpc>
              <a:spcBef>
                <a:spcPct val="0"/>
              </a:spcBef>
              <a:buNone/>
            </a:pPr>
            <a:r>
              <a:rPr lang="en-US" altLang="zh-CN" sz="1800" dirty="0">
                <a:solidFill>
                  <a:schemeClr val="tx1">
                    <a:lumMod val="65000"/>
                    <a:lumOff val="35000"/>
                  </a:schemeClr>
                </a:solidFill>
                <a:cs typeface="微软雅黑" panose="020B0503020204020204" charset="-122"/>
                <a:sym typeface="+mn-ea"/>
              </a:rPr>
              <a:t>      </a:t>
            </a:r>
            <a:r>
              <a:rPr lang="zh-CN" altLang="en-US" sz="1800" dirty="0">
                <a:solidFill>
                  <a:schemeClr val="tx1">
                    <a:lumMod val="65000"/>
                    <a:lumOff val="35000"/>
                  </a:schemeClr>
                </a:solidFill>
                <a:cs typeface="微软雅黑" panose="020B0503020204020204" charset="-122"/>
                <a:sym typeface="+mn-ea"/>
              </a:rPr>
              <a:t>i2cbusses负责初始化</a:t>
            </a:r>
            <a:r>
              <a:rPr lang="en-US" altLang="zh-CN" sz="1800" dirty="0">
                <a:solidFill>
                  <a:schemeClr val="tx1">
                    <a:lumMod val="65000"/>
                    <a:lumOff val="35000"/>
                  </a:schemeClr>
                </a:solidFill>
                <a:cs typeface="微软雅黑" panose="020B0503020204020204" charset="-122"/>
                <a:sym typeface="+mn-ea"/>
              </a:rPr>
              <a:t>I2C</a:t>
            </a:r>
            <a:r>
              <a:rPr lang="zh-CN" altLang="en-US" sz="1800" dirty="0">
                <a:solidFill>
                  <a:schemeClr val="tx1">
                    <a:lumMod val="65000"/>
                    <a:lumOff val="35000"/>
                  </a:schemeClr>
                </a:solidFill>
                <a:cs typeface="微软雅黑" panose="020B0503020204020204" charset="-122"/>
                <a:sym typeface="+mn-ea"/>
              </a:rPr>
              <a:t>，smbus里面则是一些读取写入的函数，看函数名都可以看出来是什么功能。</a:t>
            </a:r>
            <a:endParaRPr lang="zh-CN" altLang="en-US" sz="1800" dirty="0">
              <a:solidFill>
                <a:schemeClr val="tx1">
                  <a:lumMod val="65000"/>
                  <a:lumOff val="35000"/>
                </a:schemeClr>
              </a:solidFill>
              <a:cs typeface="微软雅黑" panose="020B0503020204020204" charset="-122"/>
              <a:sym typeface="+mn-ea"/>
            </a:endParaRPr>
          </a:p>
          <a:p>
            <a:pPr>
              <a:lnSpc>
                <a:spcPct val="150000"/>
              </a:lnSpc>
              <a:spcBef>
                <a:spcPct val="0"/>
              </a:spcBef>
              <a:buNone/>
            </a:pPr>
            <a:r>
              <a:rPr lang="en-US" altLang="zh-CN" sz="1800" dirty="0">
                <a:solidFill>
                  <a:schemeClr val="tx1">
                    <a:lumMod val="65000"/>
                    <a:lumOff val="35000"/>
                  </a:schemeClr>
                </a:solidFill>
                <a:cs typeface="微软雅黑" panose="020B0503020204020204" charset="-122"/>
                <a:sym typeface="+mn-ea"/>
              </a:rPr>
              <a:t>      </a:t>
            </a:r>
            <a:r>
              <a:rPr lang="zh-CN" altLang="en-US" sz="1800" dirty="0">
                <a:solidFill>
                  <a:schemeClr val="tx1">
                    <a:lumMod val="65000"/>
                    <a:lumOff val="35000"/>
                  </a:schemeClr>
                </a:solidFill>
                <a:cs typeface="微软雅黑" panose="020B0503020204020204" charset="-122"/>
                <a:sym typeface="+mn-ea"/>
              </a:rPr>
              <a:t>在自己编写</a:t>
            </a:r>
            <a:r>
              <a:rPr lang="en-US" altLang="zh-CN" sz="1800" dirty="0">
                <a:solidFill>
                  <a:schemeClr val="tx1">
                    <a:lumMod val="65000"/>
                    <a:lumOff val="35000"/>
                  </a:schemeClr>
                </a:solidFill>
                <a:cs typeface="微软雅黑" panose="020B0503020204020204" charset="-122"/>
                <a:sym typeface="+mn-ea"/>
              </a:rPr>
              <a:t>I2C</a:t>
            </a:r>
            <a:r>
              <a:rPr lang="zh-CN" altLang="en-US" sz="1800" dirty="0">
                <a:solidFill>
                  <a:schemeClr val="tx1">
                    <a:lumMod val="65000"/>
                    <a:lumOff val="35000"/>
                  </a:schemeClr>
                </a:solidFill>
                <a:cs typeface="微软雅黑" panose="020B0503020204020204" charset="-122"/>
                <a:sym typeface="+mn-ea"/>
              </a:rPr>
              <a:t>的驱动函数时，只需要先调用i2cbusses文件的open_i2c_dev函数打开</a:t>
            </a:r>
            <a:r>
              <a:rPr lang="en-US" altLang="zh-CN" sz="1800" dirty="0">
                <a:solidFill>
                  <a:schemeClr val="tx1">
                    <a:lumMod val="65000"/>
                    <a:lumOff val="35000"/>
                  </a:schemeClr>
                </a:solidFill>
                <a:cs typeface="微软雅黑" panose="020B0503020204020204" charset="-122"/>
                <a:sym typeface="+mn-ea"/>
              </a:rPr>
              <a:t>I2C</a:t>
            </a:r>
            <a:r>
              <a:rPr lang="zh-CN" altLang="en-US" sz="1800" dirty="0">
                <a:solidFill>
                  <a:schemeClr val="tx1">
                    <a:lumMod val="65000"/>
                    <a:lumOff val="35000"/>
                  </a:schemeClr>
                </a:solidFill>
                <a:cs typeface="微软雅黑" panose="020B0503020204020204" charset="-122"/>
                <a:sym typeface="+mn-ea"/>
              </a:rPr>
              <a:t>接口，然后就可以调用smbus里面的读写函数进行</a:t>
            </a:r>
            <a:r>
              <a:rPr lang="en-US" altLang="zh-CN" sz="1800" dirty="0">
                <a:solidFill>
                  <a:schemeClr val="tx1">
                    <a:lumMod val="65000"/>
                    <a:lumOff val="35000"/>
                  </a:schemeClr>
                </a:solidFill>
                <a:cs typeface="微软雅黑" panose="020B0503020204020204" charset="-122"/>
                <a:sym typeface="+mn-ea"/>
              </a:rPr>
              <a:t>I2C</a:t>
            </a:r>
            <a:r>
              <a:rPr lang="zh-CN" altLang="en-US" sz="1800" dirty="0">
                <a:solidFill>
                  <a:schemeClr val="tx1">
                    <a:lumMod val="65000"/>
                    <a:lumOff val="35000"/>
                  </a:schemeClr>
                </a:solidFill>
                <a:cs typeface="微软雅黑" panose="020B0503020204020204" charset="-122"/>
                <a:sym typeface="+mn-ea"/>
              </a:rPr>
              <a:t>的读写操作了。</a:t>
            </a:r>
            <a:endParaRPr lang="zh-CN" altLang="en-US" sz="1800" dirty="0">
              <a:solidFill>
                <a:schemeClr val="tx1">
                  <a:lumMod val="65000"/>
                  <a:lumOff val="35000"/>
                </a:schemeClr>
              </a:solidFill>
              <a:cs typeface="微软雅黑" panose="020B0503020204020204" charset="-122"/>
              <a:sym typeface="+mn-ea"/>
            </a:endParaRPr>
          </a:p>
          <a:p>
            <a:pPr>
              <a:lnSpc>
                <a:spcPct val="150000"/>
              </a:lnSpc>
              <a:spcBef>
                <a:spcPct val="0"/>
              </a:spcBef>
              <a:buNone/>
            </a:pPr>
            <a:endParaRPr lang="en-US" altLang="zh-CN" sz="1800" dirty="0">
              <a:solidFill>
                <a:schemeClr val="tx1">
                  <a:lumMod val="65000"/>
                  <a:lumOff val="35000"/>
                </a:schemeClr>
              </a:solidFill>
              <a:cs typeface="微软雅黑" panose="020B0503020204020204" charset="-122"/>
              <a:sym typeface="+mn-ea"/>
            </a:endParaRPr>
          </a:p>
        </p:txBody>
      </p:sp>
      <p:sp>
        <p:nvSpPr>
          <p:cNvPr id="5" name="燕尾形 19"/>
          <p:cNvSpPr/>
          <p:nvPr/>
        </p:nvSpPr>
        <p:spPr>
          <a:xfrm>
            <a:off x="396471" y="1216135"/>
            <a:ext cx="298135" cy="330559"/>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6" name="矩形 5"/>
          <p:cNvSpPr/>
          <p:nvPr/>
        </p:nvSpPr>
        <p:spPr>
          <a:xfrm>
            <a:off x="838622" y="1196752"/>
            <a:ext cx="1451610" cy="367030"/>
          </a:xfrm>
          <a:prstGeom prst="rect">
            <a:avLst/>
          </a:prstGeom>
        </p:spPr>
        <p:txBody>
          <a:bodyPr wrap="none" lIns="91431" tIns="45716" rIns="91431" bIns="45716">
            <a:spAutoFit/>
          </a:bodyPr>
          <a:lstStyle/>
          <a:p>
            <a:pPr algn="l"/>
            <a:r>
              <a:rPr b="1" dirty="0">
                <a:solidFill>
                  <a:srgbClr val="2676FF"/>
                </a:solidFill>
                <a:ea typeface="微软雅黑" panose="020B0503020204020204" charset="-122"/>
                <a:sym typeface="+mn-ea"/>
              </a:rPr>
              <a:t>I2C</a:t>
            </a:r>
            <a:r>
              <a:rPr lang="zh-CN" b="1" dirty="0">
                <a:solidFill>
                  <a:srgbClr val="2676FF"/>
                </a:solidFill>
                <a:ea typeface="微软雅黑" panose="020B0503020204020204" charset="-122"/>
                <a:sym typeface="+mn-ea"/>
              </a:rPr>
              <a:t>驱动</a:t>
            </a:r>
            <a:r>
              <a:rPr lang="zh-CN" b="1" dirty="0">
                <a:solidFill>
                  <a:srgbClr val="2676FF"/>
                </a:solidFill>
                <a:ea typeface="微软雅黑" panose="020B0503020204020204" charset="-122"/>
                <a:sym typeface="+mn-ea"/>
              </a:rPr>
              <a:t>程序</a:t>
            </a:r>
            <a:endParaRPr lang="zh-CN" b="1" dirty="0">
              <a:solidFill>
                <a:srgbClr val="2676FF"/>
              </a:solidFill>
              <a:ea typeface="微软雅黑" panose="020B0503020204020204" charset="-122"/>
              <a:sym typeface="+mn-ea"/>
            </a:endParaRPr>
          </a:p>
        </p:txBody>
      </p:sp>
      <p:sp>
        <p:nvSpPr>
          <p:cNvPr id="101" name="文本框 100"/>
          <p:cNvSpPr txBox="1"/>
          <p:nvPr/>
        </p:nvSpPr>
        <p:spPr>
          <a:xfrm>
            <a:off x="6140450" y="6090920"/>
            <a:ext cx="5384165" cy="368300"/>
          </a:xfrm>
          <a:prstGeom prst="rect">
            <a:avLst/>
          </a:prstGeom>
          <a:noFill/>
          <a:ln w="9525">
            <a:noFill/>
          </a:ln>
        </p:spPr>
        <p:txBody>
          <a:bodyPr wrap="square">
            <a:spAutoFit/>
          </a:bodyPr>
          <a:p>
            <a:pPr marL="0" indent="266700" algn="ctr"/>
            <a:r>
              <a:rPr lang="zh-CN" altLang="en-US" sz="1800" dirty="0">
                <a:solidFill>
                  <a:schemeClr val="tx1">
                    <a:lumMod val="65000"/>
                    <a:lumOff val="35000"/>
                  </a:schemeClr>
                </a:solidFill>
                <a:cs typeface="微软雅黑" panose="020B0503020204020204" charset="-122"/>
                <a:sym typeface="+mn-ea"/>
              </a:rPr>
              <a:t>smbus里面的读写</a:t>
            </a:r>
            <a:r>
              <a:rPr lang="zh-CN" altLang="en-US" sz="1800" dirty="0">
                <a:solidFill>
                  <a:schemeClr val="tx1">
                    <a:lumMod val="65000"/>
                    <a:lumOff val="35000"/>
                  </a:schemeClr>
                </a:solidFill>
                <a:cs typeface="微软雅黑" panose="020B0503020204020204" charset="-122"/>
                <a:sym typeface="+mn-ea"/>
              </a:rPr>
              <a:t>函数</a:t>
            </a:r>
            <a:endParaRPr lang="zh-CN" altLang="en-US" sz="1800" dirty="0">
              <a:solidFill>
                <a:schemeClr val="tx1">
                  <a:lumMod val="65000"/>
                  <a:lumOff val="35000"/>
                </a:schemeClr>
              </a:solidFill>
              <a:cs typeface="微软雅黑" panose="020B0503020204020204" charset="-122"/>
              <a:sym typeface="+mn-ea"/>
            </a:endParaRPr>
          </a:p>
        </p:txBody>
      </p:sp>
      <p:pic>
        <p:nvPicPr>
          <p:cNvPr id="2" name="图片 1" descr="公司图标"/>
          <p:cNvPicPr>
            <a:picLocks noChangeAspect="1"/>
          </p:cNvPicPr>
          <p:nvPr/>
        </p:nvPicPr>
        <p:blipFill>
          <a:blip r:embed="rId1"/>
          <a:stretch>
            <a:fillRect/>
          </a:stretch>
        </p:blipFill>
        <p:spPr>
          <a:xfrm>
            <a:off x="7103110" y="0"/>
            <a:ext cx="2962275" cy="785495"/>
          </a:xfrm>
          <a:prstGeom prst="rect">
            <a:avLst/>
          </a:prstGeom>
        </p:spPr>
      </p:pic>
      <p:pic>
        <p:nvPicPr>
          <p:cNvPr id="7" name="图片 6"/>
          <p:cNvPicPr>
            <a:picLocks noChangeAspect="1"/>
          </p:cNvPicPr>
          <p:nvPr/>
        </p:nvPicPr>
        <p:blipFill>
          <a:blip r:embed="rId2"/>
          <a:stretch>
            <a:fillRect/>
          </a:stretch>
        </p:blipFill>
        <p:spPr>
          <a:xfrm>
            <a:off x="6094730" y="1412875"/>
            <a:ext cx="5509260" cy="4235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wipe(up)">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p:bldP spid="101" grpId="0"/>
      <p:bldP spid="10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355600" y="133350"/>
            <a:ext cx="840390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zh-CN" altLang="en-US" sz="3200" b="1" dirty="0">
                <a:solidFill>
                  <a:srgbClr val="2676FF"/>
                </a:solidFill>
                <a:ea typeface="微软雅黑" panose="020B0503020204020204" charset="-122"/>
              </a:rPr>
              <a:t>三、UART</a:t>
            </a:r>
            <a:r>
              <a:rPr lang="zh-CN" altLang="en-US" sz="3200" b="1" dirty="0">
                <a:solidFill>
                  <a:srgbClr val="2676FF"/>
                </a:solidFill>
                <a:ea typeface="微软雅黑" panose="020B0503020204020204" charset="-122"/>
              </a:rPr>
              <a:t>串口驱动</a:t>
            </a:r>
            <a:endParaRPr lang="zh-CN" altLang="en-US" sz="3200" b="1" dirty="0">
              <a:solidFill>
                <a:srgbClr val="2676FF"/>
              </a:solidFill>
              <a:ea typeface="微软雅黑" panose="020B0503020204020204" charset="-122"/>
            </a:endParaRPr>
          </a:p>
        </p:txBody>
      </p:sp>
      <p:sp>
        <p:nvSpPr>
          <p:cNvPr id="4" name="矩形 3"/>
          <p:cNvSpPr>
            <a:spLocks noChangeArrowheads="1"/>
          </p:cNvSpPr>
          <p:nvPr/>
        </p:nvSpPr>
        <p:spPr bwMode="auto">
          <a:xfrm>
            <a:off x="380365" y="1557020"/>
            <a:ext cx="5566410" cy="175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spcBef>
                <a:spcPct val="0"/>
              </a:spcBef>
              <a:buNone/>
            </a:pPr>
            <a:r>
              <a:rPr lang="en-US" altLang="zh-CN" sz="1800" dirty="0">
                <a:solidFill>
                  <a:schemeClr val="tx1">
                    <a:lumMod val="65000"/>
                    <a:lumOff val="35000"/>
                  </a:schemeClr>
                </a:solidFill>
              </a:rPr>
              <a:t>     </a:t>
            </a:r>
            <a:r>
              <a:rPr lang="en-US" altLang="zh-CN" sz="1800" dirty="0">
                <a:solidFill>
                  <a:schemeClr val="tx1">
                    <a:lumMod val="65000"/>
                    <a:lumOff val="35000"/>
                  </a:schemeClr>
                </a:solidFill>
                <a:cs typeface="微软雅黑" panose="020B0503020204020204" charset="-122"/>
              </a:rPr>
              <a:t>  龙芯</a:t>
            </a:r>
            <a:r>
              <a:rPr sz="1800" dirty="0">
                <a:solidFill>
                  <a:schemeClr val="tx1">
                    <a:lumMod val="65000"/>
                    <a:lumOff val="35000"/>
                  </a:schemeClr>
                </a:solidFill>
                <a:cs typeface="微软雅黑" panose="020B0503020204020204" charset="-122"/>
              </a:rPr>
              <a:t>2K1000</a:t>
            </a:r>
            <a:r>
              <a:rPr lang="zh-CN" sz="1800" dirty="0">
                <a:solidFill>
                  <a:schemeClr val="tx1">
                    <a:lumMod val="65000"/>
                    <a:lumOff val="35000"/>
                  </a:schemeClr>
                </a:solidFill>
                <a:cs typeface="微软雅黑" panose="020B0503020204020204" charset="-122"/>
              </a:rPr>
              <a:t>开发版预留了</a:t>
            </a:r>
            <a:r>
              <a:rPr lang="en-US" altLang="zh-CN" sz="1800" dirty="0">
                <a:solidFill>
                  <a:schemeClr val="tx1">
                    <a:lumMod val="65000"/>
                    <a:lumOff val="35000"/>
                  </a:schemeClr>
                </a:solidFill>
                <a:cs typeface="微软雅黑" panose="020B0503020204020204" charset="-122"/>
              </a:rPr>
              <a:t>4</a:t>
            </a:r>
            <a:r>
              <a:rPr lang="zh-CN" altLang="en-US" sz="1800" dirty="0">
                <a:solidFill>
                  <a:schemeClr val="tx1">
                    <a:lumMod val="65000"/>
                    <a:lumOff val="35000"/>
                  </a:schemeClr>
                </a:solidFill>
                <a:cs typeface="微软雅黑" panose="020B0503020204020204" charset="-122"/>
              </a:rPr>
              <a:t>路</a:t>
            </a:r>
            <a:r>
              <a:rPr lang="en-US" altLang="zh-CN" sz="1800" dirty="0">
                <a:solidFill>
                  <a:schemeClr val="tx1">
                    <a:lumMod val="65000"/>
                    <a:lumOff val="35000"/>
                  </a:schemeClr>
                </a:solidFill>
                <a:cs typeface="微软雅黑" panose="020B0503020204020204" charset="-122"/>
              </a:rPr>
              <a:t>UART</a:t>
            </a:r>
            <a:r>
              <a:rPr lang="zh-CN" altLang="en-US" sz="1800" dirty="0">
                <a:solidFill>
                  <a:schemeClr val="tx1">
                    <a:lumMod val="65000"/>
                    <a:lumOff val="35000"/>
                  </a:schemeClr>
                </a:solidFill>
                <a:cs typeface="微软雅黑" panose="020B0503020204020204" charset="-122"/>
              </a:rPr>
              <a:t>串口通信接口，其中</a:t>
            </a:r>
            <a:r>
              <a:rPr lang="en-US" altLang="zh-CN" sz="1800" dirty="0">
                <a:solidFill>
                  <a:schemeClr val="tx1">
                    <a:lumMod val="65000"/>
                    <a:lumOff val="35000"/>
                  </a:schemeClr>
                </a:solidFill>
                <a:cs typeface="微软雅黑" panose="020B0503020204020204" charset="-122"/>
              </a:rPr>
              <a:t>UART3~5</a:t>
            </a:r>
            <a:r>
              <a:rPr lang="zh-CN" altLang="en-US" sz="1800" dirty="0">
                <a:solidFill>
                  <a:schemeClr val="tx1">
                    <a:lumMod val="65000"/>
                    <a:lumOff val="35000"/>
                  </a:schemeClr>
                </a:solidFill>
                <a:cs typeface="微软雅黑" panose="020B0503020204020204" charset="-122"/>
              </a:rPr>
              <a:t>是</a:t>
            </a:r>
            <a:r>
              <a:rPr lang="en-US" altLang="zh-CN" sz="1800" dirty="0">
                <a:solidFill>
                  <a:schemeClr val="tx1">
                    <a:lumMod val="65000"/>
                    <a:lumOff val="35000"/>
                  </a:schemeClr>
                </a:solidFill>
                <a:cs typeface="微软雅黑" panose="020B0503020204020204" charset="-122"/>
              </a:rPr>
              <a:t>TTL</a:t>
            </a:r>
            <a:r>
              <a:rPr lang="zh-CN" altLang="en-US" sz="1800" dirty="0">
                <a:solidFill>
                  <a:schemeClr val="tx1">
                    <a:lumMod val="65000"/>
                    <a:lumOff val="35000"/>
                  </a:schemeClr>
                </a:solidFill>
                <a:cs typeface="微软雅黑" panose="020B0503020204020204" charset="-122"/>
              </a:rPr>
              <a:t>，还有一路是</a:t>
            </a:r>
            <a:r>
              <a:rPr lang="en-US" altLang="zh-CN" sz="1800" dirty="0">
                <a:solidFill>
                  <a:schemeClr val="tx1">
                    <a:lumMod val="65000"/>
                    <a:lumOff val="35000"/>
                  </a:schemeClr>
                </a:solidFill>
                <a:cs typeface="微软雅黑" panose="020B0503020204020204" charset="-122"/>
              </a:rPr>
              <a:t>RS232</a:t>
            </a:r>
            <a:r>
              <a:rPr lang="zh-CN" altLang="en-US" sz="1800" dirty="0">
                <a:solidFill>
                  <a:schemeClr val="tx1">
                    <a:lumMod val="65000"/>
                    <a:lumOff val="35000"/>
                  </a:schemeClr>
                </a:solidFill>
                <a:cs typeface="微软雅黑" panose="020B0503020204020204" charset="-122"/>
              </a:rPr>
              <a:t>协议的串口，调试时要分清楚使用的串口协议类型和相应的</a:t>
            </a:r>
            <a:r>
              <a:rPr lang="zh-CN" altLang="en-US" sz="1800" dirty="0">
                <a:solidFill>
                  <a:schemeClr val="tx1">
                    <a:lumMod val="65000"/>
                    <a:lumOff val="35000"/>
                  </a:schemeClr>
                </a:solidFill>
                <a:cs typeface="微软雅黑" panose="020B0503020204020204" charset="-122"/>
              </a:rPr>
              <a:t>串口线。</a:t>
            </a:r>
            <a:endParaRPr lang="zh-CN" altLang="en-US" sz="1800" dirty="0">
              <a:solidFill>
                <a:schemeClr val="tx1">
                  <a:lumMod val="65000"/>
                  <a:lumOff val="35000"/>
                </a:schemeClr>
              </a:solidFill>
              <a:cs typeface="微软雅黑" panose="020B0503020204020204" charset="-122"/>
            </a:endParaRPr>
          </a:p>
        </p:txBody>
      </p:sp>
      <p:sp>
        <p:nvSpPr>
          <p:cNvPr id="5" name="燕尾形 19"/>
          <p:cNvSpPr/>
          <p:nvPr/>
        </p:nvSpPr>
        <p:spPr>
          <a:xfrm>
            <a:off x="396471" y="1216135"/>
            <a:ext cx="298135" cy="330559"/>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6" name="矩形 5"/>
          <p:cNvSpPr/>
          <p:nvPr/>
        </p:nvSpPr>
        <p:spPr>
          <a:xfrm>
            <a:off x="838622" y="1196752"/>
            <a:ext cx="2759710" cy="367030"/>
          </a:xfrm>
          <a:prstGeom prst="rect">
            <a:avLst/>
          </a:prstGeom>
        </p:spPr>
        <p:txBody>
          <a:bodyPr wrap="none" lIns="91431" tIns="45716" rIns="91431" bIns="45716">
            <a:spAutoFit/>
          </a:bodyPr>
          <a:lstStyle/>
          <a:p>
            <a:pPr algn="l"/>
            <a:r>
              <a:rPr lang="zh-CN" altLang="en-US" b="1" dirty="0">
                <a:solidFill>
                  <a:srgbClr val="2676FF"/>
                </a:solidFill>
                <a:ea typeface="微软雅黑" panose="020B0503020204020204" charset="-122"/>
                <a:sym typeface="+mn-ea"/>
              </a:rPr>
              <a:t>龙芯</a:t>
            </a:r>
            <a:r>
              <a:rPr lang="en-US" altLang="zh-CN" b="1" dirty="0">
                <a:solidFill>
                  <a:srgbClr val="2676FF"/>
                </a:solidFill>
                <a:ea typeface="微软雅黑" panose="020B0503020204020204" charset="-122"/>
                <a:sym typeface="+mn-ea"/>
              </a:rPr>
              <a:t>2K1000</a:t>
            </a:r>
            <a:r>
              <a:rPr lang="zh-CN" altLang="en-US" b="1" dirty="0">
                <a:solidFill>
                  <a:srgbClr val="2676FF"/>
                </a:solidFill>
                <a:ea typeface="微软雅黑" panose="020B0503020204020204" charset="-122"/>
                <a:sym typeface="+mn-ea"/>
              </a:rPr>
              <a:t>的</a:t>
            </a:r>
            <a:r>
              <a:rPr lang="en-US" altLang="zh-CN" b="1" dirty="0">
                <a:solidFill>
                  <a:srgbClr val="2676FF"/>
                </a:solidFill>
                <a:ea typeface="微软雅黑" panose="020B0503020204020204" charset="-122"/>
                <a:sym typeface="+mn-ea"/>
              </a:rPr>
              <a:t>UART串口</a:t>
            </a:r>
            <a:endParaRPr lang="en-US" altLang="zh-CN" b="1" dirty="0">
              <a:solidFill>
                <a:srgbClr val="2676FF"/>
              </a:solidFill>
              <a:ea typeface="微软雅黑" panose="020B0503020204020204" charset="-122"/>
              <a:sym typeface="+mn-ea"/>
            </a:endParaRPr>
          </a:p>
        </p:txBody>
      </p:sp>
      <p:sp>
        <p:nvSpPr>
          <p:cNvPr id="101" name="文本框 100"/>
          <p:cNvSpPr txBox="1"/>
          <p:nvPr/>
        </p:nvSpPr>
        <p:spPr>
          <a:xfrm>
            <a:off x="5735320" y="5733415"/>
            <a:ext cx="5384165" cy="368300"/>
          </a:xfrm>
          <a:prstGeom prst="rect">
            <a:avLst/>
          </a:prstGeom>
          <a:noFill/>
          <a:ln w="9525">
            <a:noFill/>
          </a:ln>
        </p:spPr>
        <p:txBody>
          <a:bodyPr wrap="square">
            <a:spAutoFit/>
          </a:bodyPr>
          <a:p>
            <a:pPr marL="0" indent="266700" algn="ctr"/>
            <a:r>
              <a:rPr lang="zh-CN" sz="1800" b="0">
                <a:latin typeface="微软雅黑" panose="020B0503020204020204" charset="-122"/>
                <a:ea typeface="微软雅黑" panose="020B0503020204020204" charset="-122"/>
              </a:rPr>
              <a:t>接口定义</a:t>
            </a:r>
            <a:endParaRPr lang="zh-CN" sz="1800" b="0">
              <a:latin typeface="微软雅黑" panose="020B0503020204020204" charset="-122"/>
              <a:ea typeface="微软雅黑" panose="020B0503020204020204" charset="-122"/>
            </a:endParaRPr>
          </a:p>
        </p:txBody>
      </p:sp>
      <p:pic>
        <p:nvPicPr>
          <p:cNvPr id="2" name="图片 1" descr="公司图标"/>
          <p:cNvPicPr>
            <a:picLocks noChangeAspect="1"/>
          </p:cNvPicPr>
          <p:nvPr/>
        </p:nvPicPr>
        <p:blipFill>
          <a:blip r:embed="rId1"/>
          <a:stretch>
            <a:fillRect/>
          </a:stretch>
        </p:blipFill>
        <p:spPr>
          <a:xfrm>
            <a:off x="7103110" y="0"/>
            <a:ext cx="2962275" cy="785495"/>
          </a:xfrm>
          <a:prstGeom prst="rect">
            <a:avLst/>
          </a:prstGeom>
        </p:spPr>
      </p:pic>
      <p:pic>
        <p:nvPicPr>
          <p:cNvPr id="11" name="图片 11" descr="QQ截图20220309103419"/>
          <p:cNvPicPr>
            <a:picLocks noChangeAspect="1"/>
          </p:cNvPicPr>
          <p:nvPr/>
        </p:nvPicPr>
        <p:blipFill>
          <a:blip r:embed="rId2"/>
          <a:stretch>
            <a:fillRect/>
          </a:stretch>
        </p:blipFill>
        <p:spPr>
          <a:xfrm>
            <a:off x="5947092" y="1700213"/>
            <a:ext cx="5274310" cy="3855085"/>
          </a:xfrm>
          <a:prstGeom prst="rect">
            <a:avLst/>
          </a:prstGeom>
        </p:spPr>
      </p:pic>
      <p:sp>
        <p:nvSpPr>
          <p:cNvPr id="7" name="圆角矩形 6"/>
          <p:cNvSpPr/>
          <p:nvPr/>
        </p:nvSpPr>
        <p:spPr>
          <a:xfrm>
            <a:off x="6533515" y="4867910"/>
            <a:ext cx="4173855" cy="557530"/>
          </a:xfrm>
          <a:prstGeom prst="roundRect">
            <a:avLst/>
          </a:prstGeom>
          <a:noFill/>
          <a:ln w="38100" cap="flat">
            <a:solidFill>
              <a:srgbClr val="00B050"/>
            </a:solidFill>
            <a:miter lim="400000"/>
          </a:ln>
          <a:extLst>
            <a:ext uri="{909E8E84-426E-40DD-AFC4-6F175D3DCCD1}">
              <a14:hiddenFill xmlns:a14="http://schemas.microsoft.com/office/drawing/2010/main">
                <a:solidFill>
                  <a:srgbClr val="996633">
                    <a:alpha val="52000"/>
                  </a:srgbClr>
                </a:solidFill>
              </a14:hiddenFill>
            </a:ext>
          </a:extLst>
        </p:spPr>
        <p:txBody>
          <a:bodyPr wrap="square" lIns="0" tIns="0" rIns="0" bIns="0" numCol="1" anchor="ctr">
            <a:noAutofit/>
          </a:bodyPr>
          <a:p>
            <a:pPr algn="ctr" defTabSz="1088390"/>
            <a:endParaRPr lang="zh-CN" altLang="en-US" sz="2100">
              <a:solidFill>
                <a:prstClr val="black">
                  <a:lumMod val="85000"/>
                  <a:lumOff val="15000"/>
                </a:prstClr>
              </a:solidFill>
              <a:latin typeface="微软雅黑" panose="020B0503020204020204" charset="-122"/>
            </a:endParaRPr>
          </a:p>
        </p:txBody>
      </p:sp>
      <p:sp>
        <p:nvSpPr>
          <p:cNvPr id="8" name="圆角矩形 7"/>
          <p:cNvSpPr/>
          <p:nvPr/>
        </p:nvSpPr>
        <p:spPr>
          <a:xfrm>
            <a:off x="8831580" y="2213610"/>
            <a:ext cx="1875790" cy="267335"/>
          </a:xfrm>
          <a:prstGeom prst="roundRect">
            <a:avLst/>
          </a:prstGeom>
          <a:noFill/>
          <a:ln w="38100" cap="flat">
            <a:solidFill>
              <a:srgbClr val="00B050"/>
            </a:solidFill>
            <a:miter lim="400000"/>
          </a:ln>
          <a:extLst>
            <a:ext uri="{909E8E84-426E-40DD-AFC4-6F175D3DCCD1}">
              <a14:hiddenFill xmlns:a14="http://schemas.microsoft.com/office/drawing/2010/main">
                <a:solidFill>
                  <a:srgbClr val="996633">
                    <a:alpha val="52000"/>
                  </a:srgbClr>
                </a:solidFill>
              </a14:hiddenFill>
            </a:ext>
          </a:extLst>
        </p:spPr>
        <p:txBody>
          <a:bodyPr wrap="square" lIns="0" tIns="0" rIns="0" bIns="0" numCol="1" anchor="ctr">
            <a:noAutofit/>
          </a:bodyPr>
          <a:p>
            <a:pPr algn="ctr" defTabSz="1088390"/>
            <a:endParaRPr lang="zh-CN" altLang="en-US" sz="2100">
              <a:solidFill>
                <a:prstClr val="black">
                  <a:lumMod val="85000"/>
                  <a:lumOff val="15000"/>
                </a:prstClr>
              </a:solidFill>
              <a:latin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7"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1" fill="hold" grpId="0" nodeType="afterEffect">
                                  <p:stCondLst>
                                    <p:cond delay="0"/>
                                  </p:stCondLst>
                                  <p:childTnLst>
                                    <p:set>
                                      <p:cBhvr>
                                        <p:cTn id="38" dur="1" fill="hold">
                                          <p:stCondLst>
                                            <p:cond delay="0"/>
                                          </p:stCondLst>
                                        </p:cTn>
                                        <p:tgtEl>
                                          <p:spTgt spid="101"/>
                                        </p:tgtEl>
                                        <p:attrNameLst>
                                          <p:attrName>style.visibility</p:attrName>
                                        </p:attrNameLst>
                                      </p:cBhvr>
                                      <p:to>
                                        <p:strVal val="visible"/>
                                      </p:to>
                                    </p:set>
                                    <p:animEffect transition="in" filter="wipe(up)">
                                      <p:cBhvr>
                                        <p:cTn id="39"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p:bldP spid="101" grpId="0"/>
      <p:bldP spid="101" grpId="1"/>
      <p:bldP spid="7" grpId="0" bldLvl="0" animBg="1"/>
      <p:bldP spid="7" grpId="1" animBg="1"/>
      <p:bldP spid="8" grpId="0" bldLvl="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355600" y="133350"/>
            <a:ext cx="840390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zh-CN" altLang="en-US" sz="3200" b="1" dirty="0">
                <a:solidFill>
                  <a:srgbClr val="2676FF"/>
                </a:solidFill>
                <a:ea typeface="微软雅黑" panose="020B0503020204020204" charset="-122"/>
              </a:rPr>
              <a:t>三、UART</a:t>
            </a:r>
            <a:r>
              <a:rPr lang="zh-CN" altLang="en-US" sz="3200" b="1" dirty="0">
                <a:solidFill>
                  <a:srgbClr val="2676FF"/>
                </a:solidFill>
                <a:ea typeface="微软雅黑" panose="020B0503020204020204" charset="-122"/>
              </a:rPr>
              <a:t>串口驱动</a:t>
            </a:r>
            <a:endParaRPr lang="zh-CN" altLang="en-US" sz="3200" b="1" dirty="0">
              <a:solidFill>
                <a:srgbClr val="2676FF"/>
              </a:solidFill>
              <a:ea typeface="微软雅黑" panose="020B0503020204020204" charset="-122"/>
            </a:endParaRPr>
          </a:p>
        </p:txBody>
      </p:sp>
      <p:sp>
        <p:nvSpPr>
          <p:cNvPr id="4" name="矩形 3"/>
          <p:cNvSpPr>
            <a:spLocks noChangeArrowheads="1"/>
          </p:cNvSpPr>
          <p:nvPr/>
        </p:nvSpPr>
        <p:spPr bwMode="auto">
          <a:xfrm>
            <a:off x="380365" y="1557020"/>
            <a:ext cx="556641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eaLnBrk="1" latinLnBrk="1" hangingPunct="1">
              <a:lnSpc>
                <a:spcPct val="150000"/>
              </a:lnSpc>
              <a:spcBef>
                <a:spcPct val="0"/>
              </a:spcBef>
              <a:buNone/>
            </a:pPr>
            <a:r>
              <a:rPr lang="en-US" altLang="zh-CN" sz="1800" dirty="0">
                <a:solidFill>
                  <a:schemeClr val="tx1">
                    <a:lumMod val="65000"/>
                    <a:lumOff val="35000"/>
                  </a:schemeClr>
                </a:solidFill>
              </a:rPr>
              <a:t>     </a:t>
            </a:r>
            <a:r>
              <a:rPr lang="en-US" altLang="zh-CN" sz="1800" dirty="0">
                <a:solidFill>
                  <a:schemeClr val="tx1">
                    <a:lumMod val="65000"/>
                    <a:lumOff val="35000"/>
                  </a:schemeClr>
                </a:solidFill>
                <a:cs typeface="微软雅黑" panose="020B0503020204020204" charset="-122"/>
              </a:rPr>
              <a:t>  龙芯</a:t>
            </a:r>
            <a:r>
              <a:rPr sz="1800" dirty="0">
                <a:solidFill>
                  <a:schemeClr val="tx1">
                    <a:lumMod val="65000"/>
                    <a:lumOff val="35000"/>
                  </a:schemeClr>
                </a:solidFill>
                <a:cs typeface="微软雅黑" panose="020B0503020204020204" charset="-122"/>
              </a:rPr>
              <a:t>2K1000</a:t>
            </a:r>
            <a:r>
              <a:rPr lang="zh-CN" sz="1800" dirty="0">
                <a:solidFill>
                  <a:schemeClr val="tx1">
                    <a:lumMod val="65000"/>
                    <a:lumOff val="35000"/>
                  </a:schemeClr>
                </a:solidFill>
                <a:cs typeface="微软雅黑" panose="020B0503020204020204" charset="-122"/>
              </a:rPr>
              <a:t>的</a:t>
            </a:r>
            <a:r>
              <a:rPr lang="en-US" altLang="zh-CN" sz="1800" dirty="0">
                <a:solidFill>
                  <a:schemeClr val="tx1">
                    <a:lumMod val="65000"/>
                    <a:lumOff val="35000"/>
                  </a:schemeClr>
                </a:solidFill>
                <a:cs typeface="微软雅黑" panose="020B0503020204020204" charset="-122"/>
              </a:rPr>
              <a:t>UART</a:t>
            </a:r>
            <a:r>
              <a:rPr lang="zh-CN" altLang="en-US" sz="1800" dirty="0">
                <a:solidFill>
                  <a:schemeClr val="tx1">
                    <a:lumMod val="65000"/>
                    <a:lumOff val="35000"/>
                  </a:schemeClr>
                </a:solidFill>
                <a:cs typeface="微软雅黑" panose="020B0503020204020204" charset="-122"/>
              </a:rPr>
              <a:t>串口驱动文件位于</a:t>
            </a:r>
            <a:r>
              <a:rPr lang="en-US" altLang="zh-CN" sz="1800" dirty="0">
                <a:solidFill>
                  <a:schemeClr val="tx1">
                    <a:lumMod val="65000"/>
                    <a:lumOff val="35000"/>
                  </a:schemeClr>
                </a:solidFill>
                <a:cs typeface="微软雅黑" panose="020B0503020204020204" charset="-122"/>
              </a:rPr>
              <a:t>/dev</a:t>
            </a:r>
            <a:r>
              <a:rPr lang="zh-CN" altLang="en-US" sz="1800" dirty="0">
                <a:solidFill>
                  <a:schemeClr val="tx1">
                    <a:lumMod val="65000"/>
                    <a:lumOff val="35000"/>
                  </a:schemeClr>
                </a:solidFill>
                <a:cs typeface="微软雅黑" panose="020B0503020204020204" charset="-122"/>
              </a:rPr>
              <a:t>下的</a:t>
            </a:r>
            <a:r>
              <a:rPr lang="en-US" altLang="zh-CN" sz="1800" dirty="0">
                <a:solidFill>
                  <a:schemeClr val="tx1">
                    <a:lumMod val="65000"/>
                    <a:lumOff val="35000"/>
                  </a:schemeClr>
                </a:solidFill>
                <a:cs typeface="微软雅黑" panose="020B0503020204020204" charset="-122"/>
              </a:rPr>
              <a:t>ttyS0~</a:t>
            </a:r>
            <a:r>
              <a:rPr lang="en-US" altLang="zh-CN" sz="1800" dirty="0">
                <a:solidFill>
                  <a:schemeClr val="tx1">
                    <a:lumMod val="65000"/>
                    <a:lumOff val="35000"/>
                  </a:schemeClr>
                </a:solidFill>
                <a:cs typeface="微软雅黑" panose="020B0503020204020204" charset="-122"/>
                <a:sym typeface="+mn-ea"/>
              </a:rPr>
              <a:t>ttyS3</a:t>
            </a:r>
            <a:r>
              <a:rPr lang="zh-CN" altLang="en-US" sz="1800" dirty="0">
                <a:solidFill>
                  <a:schemeClr val="tx1">
                    <a:lumMod val="65000"/>
                    <a:lumOff val="35000"/>
                  </a:schemeClr>
                </a:solidFill>
                <a:cs typeface="微软雅黑" panose="020B0503020204020204" charset="-122"/>
                <a:sym typeface="+mn-ea"/>
              </a:rPr>
              <a:t>，分别对应</a:t>
            </a:r>
            <a:r>
              <a:rPr lang="en-US" altLang="zh-CN" sz="1800" dirty="0">
                <a:solidFill>
                  <a:schemeClr val="tx1">
                    <a:lumMod val="65000"/>
                    <a:lumOff val="35000"/>
                  </a:schemeClr>
                </a:solidFill>
                <a:cs typeface="微软雅黑" panose="020B0503020204020204" charset="-122"/>
                <a:sym typeface="+mn-ea"/>
              </a:rPr>
              <a:t>UART_RS232</a:t>
            </a:r>
            <a:r>
              <a:rPr lang="zh-CN" altLang="en-US" sz="1800" dirty="0">
                <a:solidFill>
                  <a:schemeClr val="tx1">
                    <a:lumMod val="65000"/>
                    <a:lumOff val="35000"/>
                  </a:schemeClr>
                </a:solidFill>
                <a:cs typeface="微软雅黑" panose="020B0503020204020204" charset="-122"/>
                <a:sym typeface="+mn-ea"/>
              </a:rPr>
              <a:t>、</a:t>
            </a:r>
            <a:r>
              <a:rPr lang="en-US" altLang="zh-CN" sz="1800" dirty="0">
                <a:solidFill>
                  <a:schemeClr val="tx1">
                    <a:lumMod val="65000"/>
                    <a:lumOff val="35000"/>
                  </a:schemeClr>
                </a:solidFill>
                <a:cs typeface="微软雅黑" panose="020B0503020204020204" charset="-122"/>
                <a:sym typeface="+mn-ea"/>
              </a:rPr>
              <a:t>UART3~UART5</a:t>
            </a:r>
            <a:r>
              <a:rPr lang="zh-CN" altLang="en-US" sz="1800" dirty="0">
                <a:solidFill>
                  <a:schemeClr val="tx1">
                    <a:lumMod val="65000"/>
                    <a:lumOff val="35000"/>
                  </a:schemeClr>
                </a:solidFill>
                <a:cs typeface="微软雅黑" panose="020B0503020204020204" charset="-122"/>
                <a:sym typeface="+mn-ea"/>
              </a:rPr>
              <a:t>。可以通过</a:t>
            </a:r>
            <a:r>
              <a:rPr lang="en-US" altLang="zh-CN" sz="1800" dirty="0">
                <a:solidFill>
                  <a:schemeClr val="tx1">
                    <a:lumMod val="65000"/>
                    <a:lumOff val="35000"/>
                  </a:schemeClr>
                </a:solidFill>
                <a:cs typeface="微软雅黑" panose="020B0503020204020204" charset="-122"/>
                <a:sym typeface="+mn-ea"/>
              </a:rPr>
              <a:t>stty</a:t>
            </a:r>
            <a:r>
              <a:rPr lang="zh-CN" altLang="en-US" sz="1800" dirty="0">
                <a:solidFill>
                  <a:schemeClr val="tx1">
                    <a:lumMod val="65000"/>
                    <a:lumOff val="35000"/>
                  </a:schemeClr>
                </a:solidFill>
                <a:cs typeface="微软雅黑" panose="020B0503020204020204" charset="-122"/>
                <a:sym typeface="+mn-ea"/>
              </a:rPr>
              <a:t>命令设置和测试串口</a:t>
            </a:r>
            <a:r>
              <a:rPr lang="zh-CN" altLang="en-US" sz="1800" dirty="0">
                <a:solidFill>
                  <a:schemeClr val="tx1">
                    <a:lumMod val="65000"/>
                    <a:lumOff val="35000"/>
                  </a:schemeClr>
                </a:solidFill>
                <a:cs typeface="微软雅黑" panose="020B0503020204020204" charset="-122"/>
                <a:sym typeface="+mn-ea"/>
              </a:rPr>
              <a:t>通信。</a:t>
            </a:r>
            <a:endParaRPr lang="zh-CN" altLang="en-US" sz="1800" dirty="0">
              <a:solidFill>
                <a:schemeClr val="tx1">
                  <a:lumMod val="65000"/>
                  <a:lumOff val="35000"/>
                </a:schemeClr>
              </a:solidFill>
              <a:cs typeface="微软雅黑" panose="020B0503020204020204" charset="-122"/>
              <a:sym typeface="+mn-ea"/>
            </a:endParaRPr>
          </a:p>
        </p:txBody>
      </p:sp>
      <p:sp>
        <p:nvSpPr>
          <p:cNvPr id="5" name="燕尾形 19"/>
          <p:cNvSpPr/>
          <p:nvPr/>
        </p:nvSpPr>
        <p:spPr>
          <a:xfrm>
            <a:off x="396471" y="1216135"/>
            <a:ext cx="298135" cy="330559"/>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6" name="矩形 5"/>
          <p:cNvSpPr/>
          <p:nvPr/>
        </p:nvSpPr>
        <p:spPr>
          <a:xfrm>
            <a:off x="838622" y="1196752"/>
            <a:ext cx="1553210" cy="367030"/>
          </a:xfrm>
          <a:prstGeom prst="rect">
            <a:avLst/>
          </a:prstGeom>
        </p:spPr>
        <p:txBody>
          <a:bodyPr wrap="none" lIns="91431" tIns="45716" rIns="91431" bIns="45716">
            <a:spAutoFit/>
          </a:bodyPr>
          <a:lstStyle/>
          <a:p>
            <a:pPr algn="l"/>
            <a:r>
              <a:rPr lang="zh-CN" altLang="en-US" b="1" dirty="0">
                <a:solidFill>
                  <a:srgbClr val="2676FF"/>
                </a:solidFill>
                <a:ea typeface="微软雅黑" panose="020B0503020204020204" charset="-122"/>
                <a:sym typeface="+mn-ea"/>
              </a:rPr>
              <a:t>串口驱动</a:t>
            </a:r>
            <a:r>
              <a:rPr lang="zh-CN" altLang="en-US" b="1" dirty="0">
                <a:solidFill>
                  <a:srgbClr val="2676FF"/>
                </a:solidFill>
                <a:ea typeface="微软雅黑" panose="020B0503020204020204" charset="-122"/>
                <a:sym typeface="+mn-ea"/>
              </a:rPr>
              <a:t>文件</a:t>
            </a:r>
            <a:endParaRPr lang="zh-CN" altLang="en-US" b="1" dirty="0">
              <a:solidFill>
                <a:srgbClr val="2676FF"/>
              </a:solidFill>
              <a:ea typeface="微软雅黑" panose="020B0503020204020204" charset="-122"/>
              <a:sym typeface="+mn-ea"/>
            </a:endParaRPr>
          </a:p>
        </p:txBody>
      </p:sp>
      <p:sp>
        <p:nvSpPr>
          <p:cNvPr id="101" name="文本框 100"/>
          <p:cNvSpPr txBox="1"/>
          <p:nvPr/>
        </p:nvSpPr>
        <p:spPr>
          <a:xfrm>
            <a:off x="6276340" y="5589270"/>
            <a:ext cx="5384165" cy="368300"/>
          </a:xfrm>
          <a:prstGeom prst="rect">
            <a:avLst/>
          </a:prstGeom>
          <a:noFill/>
          <a:ln w="9525">
            <a:noFill/>
          </a:ln>
        </p:spPr>
        <p:txBody>
          <a:bodyPr wrap="square">
            <a:spAutoFit/>
          </a:bodyPr>
          <a:p>
            <a:pPr marL="0" indent="266700" algn="ctr"/>
            <a:r>
              <a:rPr lang="zh-CN" altLang="en-US" sz="1800" b="0">
                <a:latin typeface="微软雅黑" panose="020B0503020204020204" charset="-122"/>
                <a:ea typeface="微软雅黑" panose="020B0503020204020204" charset="-122"/>
              </a:rPr>
              <a:t>通过</a:t>
            </a:r>
            <a:r>
              <a:rPr lang="en-US" altLang="zh-CN" sz="1800" b="0">
                <a:latin typeface="微软雅黑" panose="020B0503020204020204" charset="-122"/>
                <a:ea typeface="微软雅黑" panose="020B0503020204020204" charset="-122"/>
              </a:rPr>
              <a:t>stty</a:t>
            </a:r>
            <a:r>
              <a:rPr lang="zh-CN" altLang="en-US" sz="1800" b="0">
                <a:latin typeface="微软雅黑" panose="020B0503020204020204" charset="-122"/>
                <a:ea typeface="微软雅黑" panose="020B0503020204020204" charset="-122"/>
              </a:rPr>
              <a:t>命令设置</a:t>
            </a:r>
            <a:r>
              <a:rPr lang="en-US" altLang="zh-CN" sz="1800" b="0">
                <a:latin typeface="微软雅黑" panose="020B0503020204020204" charset="-122"/>
                <a:ea typeface="微软雅黑" panose="020B0503020204020204" charset="-122"/>
              </a:rPr>
              <a:t>tt</a:t>
            </a:r>
            <a:r>
              <a:rPr lang="en-US" altLang="zh-CN" sz="1800" b="0">
                <a:latin typeface="微软雅黑" panose="020B0503020204020204" charset="-122"/>
                <a:ea typeface="微软雅黑" panose="020B0503020204020204" charset="-122"/>
              </a:rPr>
              <a:t>yS0</a:t>
            </a:r>
            <a:endParaRPr lang="en-US" altLang="zh-CN" sz="1800" b="0">
              <a:latin typeface="微软雅黑" panose="020B0503020204020204" charset="-122"/>
              <a:ea typeface="微软雅黑" panose="020B0503020204020204" charset="-122"/>
            </a:endParaRPr>
          </a:p>
        </p:txBody>
      </p:sp>
      <p:pic>
        <p:nvPicPr>
          <p:cNvPr id="2" name="图片 1" descr="公司图标"/>
          <p:cNvPicPr>
            <a:picLocks noChangeAspect="1"/>
          </p:cNvPicPr>
          <p:nvPr/>
        </p:nvPicPr>
        <p:blipFill>
          <a:blip r:embed="rId1"/>
          <a:stretch>
            <a:fillRect/>
          </a:stretch>
        </p:blipFill>
        <p:spPr>
          <a:xfrm>
            <a:off x="7103110" y="0"/>
            <a:ext cx="2962275" cy="785495"/>
          </a:xfrm>
          <a:prstGeom prst="rect">
            <a:avLst/>
          </a:prstGeom>
        </p:spPr>
      </p:pic>
      <p:pic>
        <p:nvPicPr>
          <p:cNvPr id="9" name="图片 8"/>
          <p:cNvPicPr>
            <a:picLocks noChangeAspect="1"/>
          </p:cNvPicPr>
          <p:nvPr/>
        </p:nvPicPr>
        <p:blipFill>
          <a:blip r:embed="rId2"/>
          <a:stretch>
            <a:fillRect/>
          </a:stretch>
        </p:blipFill>
        <p:spPr>
          <a:xfrm>
            <a:off x="6238875" y="1547495"/>
            <a:ext cx="5459095" cy="31070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wipe(up)">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p:bldP spid="101" grpId="0"/>
      <p:bldP spid="101"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355600" y="133350"/>
            <a:ext cx="840390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zh-CN" altLang="en-US" sz="3200" b="1" dirty="0">
                <a:solidFill>
                  <a:srgbClr val="2676FF"/>
                </a:solidFill>
                <a:ea typeface="微软雅黑" panose="020B0503020204020204" charset="-122"/>
              </a:rPr>
              <a:t>三、UART串口驱动</a:t>
            </a:r>
            <a:endParaRPr lang="zh-CN" altLang="en-US" sz="3200" b="1" dirty="0">
              <a:solidFill>
                <a:srgbClr val="2676FF"/>
              </a:solidFill>
              <a:ea typeface="微软雅黑" panose="020B0503020204020204" charset="-122"/>
            </a:endParaRPr>
          </a:p>
        </p:txBody>
      </p:sp>
      <p:sp>
        <p:nvSpPr>
          <p:cNvPr id="4" name="矩形 3"/>
          <p:cNvSpPr>
            <a:spLocks noChangeArrowheads="1"/>
          </p:cNvSpPr>
          <p:nvPr/>
        </p:nvSpPr>
        <p:spPr bwMode="auto">
          <a:xfrm>
            <a:off x="380365" y="1557020"/>
            <a:ext cx="5566410" cy="258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eaLnBrk="1" latinLnBrk="1" hangingPunct="1">
              <a:lnSpc>
                <a:spcPct val="150000"/>
              </a:lnSpc>
              <a:spcBef>
                <a:spcPct val="0"/>
              </a:spcBef>
              <a:buNone/>
            </a:pPr>
            <a:r>
              <a:rPr lang="en-US" altLang="zh-CN" sz="1800" dirty="0">
                <a:solidFill>
                  <a:schemeClr val="tx1">
                    <a:lumMod val="65000"/>
                    <a:lumOff val="35000"/>
                  </a:schemeClr>
                </a:solidFill>
              </a:rPr>
              <a:t>     </a:t>
            </a:r>
            <a:r>
              <a:rPr lang="en-US" altLang="zh-CN" sz="1800" dirty="0">
                <a:solidFill>
                  <a:schemeClr val="tx1">
                    <a:lumMod val="65000"/>
                    <a:lumOff val="35000"/>
                  </a:schemeClr>
                </a:solidFill>
                <a:cs typeface="微软雅黑" panose="020B0503020204020204" charset="-122"/>
              </a:rPr>
              <a:t>  龙芯</a:t>
            </a:r>
            <a:r>
              <a:rPr sz="1800" dirty="0">
                <a:solidFill>
                  <a:schemeClr val="tx1">
                    <a:lumMod val="65000"/>
                    <a:lumOff val="35000"/>
                  </a:schemeClr>
                </a:solidFill>
                <a:cs typeface="微软雅黑" panose="020B0503020204020204" charset="-122"/>
              </a:rPr>
              <a:t>2K1000</a:t>
            </a:r>
            <a:r>
              <a:rPr lang="zh-CN" sz="1800" dirty="0">
                <a:solidFill>
                  <a:schemeClr val="tx1">
                    <a:lumMod val="65000"/>
                    <a:lumOff val="35000"/>
                  </a:schemeClr>
                </a:solidFill>
                <a:cs typeface="微软雅黑" panose="020B0503020204020204" charset="-122"/>
              </a:rPr>
              <a:t>的</a:t>
            </a:r>
            <a:r>
              <a:rPr lang="en-US" altLang="zh-CN" sz="1800" dirty="0">
                <a:solidFill>
                  <a:schemeClr val="tx1">
                    <a:lumMod val="65000"/>
                    <a:lumOff val="35000"/>
                  </a:schemeClr>
                </a:solidFill>
                <a:cs typeface="微软雅黑" panose="020B0503020204020204" charset="-122"/>
              </a:rPr>
              <a:t>UART</a:t>
            </a:r>
            <a:r>
              <a:rPr lang="zh-CN" altLang="en-US" sz="1800" dirty="0">
                <a:solidFill>
                  <a:schemeClr val="tx1">
                    <a:lumMod val="65000"/>
                    <a:lumOff val="35000"/>
                  </a:schemeClr>
                </a:solidFill>
                <a:cs typeface="微软雅黑" panose="020B0503020204020204" charset="-122"/>
              </a:rPr>
              <a:t>串口驱动与</a:t>
            </a:r>
            <a:r>
              <a:rPr lang="en-US" altLang="zh-CN" sz="1800" dirty="0">
                <a:solidFill>
                  <a:schemeClr val="tx1">
                    <a:lumMod val="65000"/>
                    <a:lumOff val="35000"/>
                  </a:schemeClr>
                </a:solidFill>
                <a:cs typeface="微软雅黑" panose="020B0503020204020204" charset="-122"/>
              </a:rPr>
              <a:t>PWM</a:t>
            </a:r>
            <a:r>
              <a:rPr lang="zh-CN" altLang="en-US" sz="1800" dirty="0">
                <a:solidFill>
                  <a:schemeClr val="tx1">
                    <a:lumMod val="65000"/>
                    <a:lumOff val="35000"/>
                  </a:schemeClr>
                </a:solidFill>
                <a:cs typeface="微软雅黑" panose="020B0503020204020204" charset="-122"/>
              </a:rPr>
              <a:t>驱动类似，也是通过操控这几个设备文件来驱动串口传输</a:t>
            </a:r>
            <a:r>
              <a:rPr lang="zh-CN" altLang="en-US" sz="1800" dirty="0">
                <a:solidFill>
                  <a:schemeClr val="tx1">
                    <a:lumMod val="65000"/>
                    <a:lumOff val="35000"/>
                  </a:schemeClr>
                </a:solidFill>
                <a:cs typeface="微软雅黑" panose="020B0503020204020204" charset="-122"/>
              </a:rPr>
              <a:t>数据。</a:t>
            </a:r>
            <a:endParaRPr lang="zh-CN" altLang="en-US" sz="1800" dirty="0">
              <a:solidFill>
                <a:schemeClr val="tx1">
                  <a:lumMod val="65000"/>
                  <a:lumOff val="35000"/>
                </a:schemeClr>
              </a:solidFill>
              <a:cs typeface="微软雅黑" panose="020B0503020204020204" charset="-122"/>
            </a:endParaRPr>
          </a:p>
          <a:p>
            <a:pPr eaLnBrk="1" latinLnBrk="1" hangingPunct="1">
              <a:lnSpc>
                <a:spcPct val="150000"/>
              </a:lnSpc>
              <a:spcBef>
                <a:spcPct val="0"/>
              </a:spcBef>
              <a:buNone/>
            </a:pPr>
            <a:r>
              <a:rPr lang="en-US" altLang="zh-CN" sz="1800" dirty="0">
                <a:solidFill>
                  <a:schemeClr val="tx1">
                    <a:lumMod val="65000"/>
                    <a:lumOff val="35000"/>
                  </a:schemeClr>
                </a:solidFill>
                <a:sym typeface="+mn-ea"/>
              </a:rPr>
              <a:t>     </a:t>
            </a:r>
            <a:r>
              <a:rPr lang="en-US" altLang="zh-CN" sz="1800" dirty="0">
                <a:solidFill>
                  <a:schemeClr val="tx1">
                    <a:lumMod val="65000"/>
                    <a:lumOff val="35000"/>
                  </a:schemeClr>
                </a:solidFill>
                <a:cs typeface="微软雅黑" panose="020B0503020204020204" charset="-122"/>
                <a:sym typeface="+mn-ea"/>
              </a:rPr>
              <a:t>  </a:t>
            </a:r>
            <a:r>
              <a:rPr lang="zh-CN" altLang="en-US" sz="1800" dirty="0">
                <a:solidFill>
                  <a:schemeClr val="tx1">
                    <a:lumMod val="65000"/>
                    <a:lumOff val="35000"/>
                  </a:schemeClr>
                </a:solidFill>
                <a:cs typeface="微软雅黑" panose="020B0503020204020204" charset="-122"/>
              </a:rPr>
              <a:t>首先</a:t>
            </a:r>
            <a:r>
              <a:rPr lang="zh-CN" altLang="en-US" sz="1800" dirty="0">
                <a:solidFill>
                  <a:schemeClr val="tx1">
                    <a:lumMod val="65000"/>
                    <a:lumOff val="35000"/>
                  </a:schemeClr>
                </a:solidFill>
                <a:cs typeface="微软雅黑" panose="020B0503020204020204" charset="-122"/>
                <a:sym typeface="+mn-ea"/>
              </a:rPr>
              <a:t>打开设备文件并初始化波特率、数据位数、校验位、停止位等。传入的路径就是</a:t>
            </a:r>
            <a:r>
              <a:rPr lang="en-US" altLang="zh-CN" sz="1800" dirty="0">
                <a:solidFill>
                  <a:schemeClr val="tx1">
                    <a:lumMod val="65000"/>
                    <a:lumOff val="35000"/>
                  </a:schemeClr>
                </a:solidFill>
                <a:cs typeface="微软雅黑" panose="020B0503020204020204" charset="-122"/>
                <a:sym typeface="+mn-ea"/>
              </a:rPr>
              <a:t>/dev/ttyS*</a:t>
            </a:r>
            <a:r>
              <a:rPr lang="zh-CN" altLang="en-US" sz="1800" dirty="0">
                <a:solidFill>
                  <a:schemeClr val="tx1">
                    <a:lumMod val="65000"/>
                    <a:lumOff val="35000"/>
                  </a:schemeClr>
                </a:solidFill>
                <a:cs typeface="微软雅黑" panose="020B0503020204020204" charset="-122"/>
                <a:sym typeface="+mn-ea"/>
              </a:rPr>
              <a:t>。其次就是读写的操作，通过打开的设备文件来读取、写入串口缓存的</a:t>
            </a:r>
            <a:r>
              <a:rPr lang="zh-CN" altLang="en-US" sz="1800" dirty="0">
                <a:solidFill>
                  <a:schemeClr val="tx1">
                    <a:lumMod val="65000"/>
                    <a:lumOff val="35000"/>
                  </a:schemeClr>
                </a:solidFill>
                <a:cs typeface="微软雅黑" panose="020B0503020204020204" charset="-122"/>
                <a:sym typeface="+mn-ea"/>
              </a:rPr>
              <a:t>数据。</a:t>
            </a:r>
            <a:endParaRPr lang="zh-CN" altLang="en-US" sz="1800" dirty="0">
              <a:solidFill>
                <a:schemeClr val="tx1">
                  <a:lumMod val="65000"/>
                  <a:lumOff val="35000"/>
                </a:schemeClr>
              </a:solidFill>
              <a:cs typeface="微软雅黑" panose="020B0503020204020204" charset="-122"/>
              <a:sym typeface="+mn-ea"/>
            </a:endParaRPr>
          </a:p>
        </p:txBody>
      </p:sp>
      <p:sp>
        <p:nvSpPr>
          <p:cNvPr id="5" name="燕尾形 19"/>
          <p:cNvSpPr/>
          <p:nvPr/>
        </p:nvSpPr>
        <p:spPr>
          <a:xfrm>
            <a:off x="396471" y="1216135"/>
            <a:ext cx="298135" cy="330559"/>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6" name="矩形 5"/>
          <p:cNvSpPr/>
          <p:nvPr/>
        </p:nvSpPr>
        <p:spPr>
          <a:xfrm>
            <a:off x="838622" y="1196752"/>
            <a:ext cx="2810510" cy="367030"/>
          </a:xfrm>
          <a:prstGeom prst="rect">
            <a:avLst/>
          </a:prstGeom>
        </p:spPr>
        <p:txBody>
          <a:bodyPr wrap="none" lIns="91431" tIns="45716" rIns="91431" bIns="45716">
            <a:spAutoFit/>
          </a:bodyPr>
          <a:lstStyle/>
          <a:p>
            <a:pPr algn="l"/>
            <a:r>
              <a:rPr lang="zh-CN" altLang="en-US" b="1" dirty="0">
                <a:solidFill>
                  <a:srgbClr val="2676FF"/>
                </a:solidFill>
                <a:ea typeface="微软雅黑" panose="020B0503020204020204" charset="-122"/>
                <a:sym typeface="+mn-ea"/>
              </a:rPr>
              <a:t>龙芯2K1000串口驱动</a:t>
            </a:r>
            <a:r>
              <a:rPr lang="zh-CN" altLang="en-US" b="1" dirty="0">
                <a:solidFill>
                  <a:srgbClr val="2676FF"/>
                </a:solidFill>
                <a:ea typeface="微软雅黑" panose="020B0503020204020204" charset="-122"/>
                <a:sym typeface="+mn-ea"/>
              </a:rPr>
              <a:t>编写</a:t>
            </a:r>
            <a:endParaRPr lang="zh-CN" altLang="en-US" b="1" dirty="0">
              <a:solidFill>
                <a:srgbClr val="2676FF"/>
              </a:solidFill>
              <a:ea typeface="微软雅黑" panose="020B0503020204020204" charset="-122"/>
              <a:sym typeface="+mn-ea"/>
            </a:endParaRPr>
          </a:p>
        </p:txBody>
      </p:sp>
      <p:sp>
        <p:nvSpPr>
          <p:cNvPr id="101" name="文本框 100"/>
          <p:cNvSpPr txBox="1"/>
          <p:nvPr/>
        </p:nvSpPr>
        <p:spPr>
          <a:xfrm>
            <a:off x="6276340" y="5804535"/>
            <a:ext cx="5384165" cy="368300"/>
          </a:xfrm>
          <a:prstGeom prst="rect">
            <a:avLst/>
          </a:prstGeom>
          <a:noFill/>
          <a:ln w="9525">
            <a:noFill/>
          </a:ln>
        </p:spPr>
        <p:txBody>
          <a:bodyPr wrap="square">
            <a:spAutoFit/>
          </a:bodyPr>
          <a:p>
            <a:pPr marL="0" indent="266700" algn="ctr"/>
            <a:r>
              <a:rPr lang="zh-CN" altLang="en-US" sz="1800" b="0">
                <a:latin typeface="微软雅黑" panose="020B0503020204020204" charset="-122"/>
                <a:ea typeface="微软雅黑" panose="020B0503020204020204" charset="-122"/>
              </a:rPr>
              <a:t>串口驱动的</a:t>
            </a:r>
            <a:r>
              <a:rPr lang="en-US" altLang="zh-CN" sz="1800" b="0">
                <a:latin typeface="微软雅黑" panose="020B0503020204020204" charset="-122"/>
                <a:ea typeface="微软雅黑" panose="020B0503020204020204" charset="-122"/>
              </a:rPr>
              <a:t>C</a:t>
            </a:r>
            <a:r>
              <a:rPr lang="zh-CN" altLang="en-US" sz="1800" b="0">
                <a:latin typeface="微软雅黑" panose="020B0503020204020204" charset="-122"/>
                <a:ea typeface="微软雅黑" panose="020B0503020204020204" charset="-122"/>
              </a:rPr>
              <a:t>代码</a:t>
            </a:r>
            <a:endParaRPr lang="zh-CN" altLang="en-US" sz="1800" b="0">
              <a:latin typeface="微软雅黑" panose="020B0503020204020204" charset="-122"/>
              <a:ea typeface="微软雅黑" panose="020B0503020204020204" charset="-122"/>
            </a:endParaRPr>
          </a:p>
        </p:txBody>
      </p:sp>
      <p:pic>
        <p:nvPicPr>
          <p:cNvPr id="2" name="图片 1" descr="公司图标"/>
          <p:cNvPicPr>
            <a:picLocks noChangeAspect="1"/>
          </p:cNvPicPr>
          <p:nvPr/>
        </p:nvPicPr>
        <p:blipFill>
          <a:blip r:embed="rId1"/>
          <a:stretch>
            <a:fillRect/>
          </a:stretch>
        </p:blipFill>
        <p:spPr>
          <a:xfrm>
            <a:off x="7103110" y="0"/>
            <a:ext cx="2962275" cy="785495"/>
          </a:xfrm>
          <a:prstGeom prst="rect">
            <a:avLst/>
          </a:prstGeom>
        </p:spPr>
      </p:pic>
      <p:pic>
        <p:nvPicPr>
          <p:cNvPr id="8" name="图片 7"/>
          <p:cNvPicPr>
            <a:picLocks noChangeAspect="1"/>
          </p:cNvPicPr>
          <p:nvPr/>
        </p:nvPicPr>
        <p:blipFill>
          <a:blip r:embed="rId2"/>
          <a:srcRect r="13269"/>
          <a:stretch>
            <a:fillRect/>
          </a:stretch>
        </p:blipFill>
        <p:spPr>
          <a:xfrm>
            <a:off x="6582410" y="1340485"/>
            <a:ext cx="4565015" cy="43865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wipe(up)">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p:bldP spid="101" grpId="0"/>
      <p:bldP spid="10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355600" y="133350"/>
            <a:ext cx="840390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zh-CN" altLang="en-US" sz="3200" b="1" dirty="0">
                <a:solidFill>
                  <a:srgbClr val="2676FF"/>
                </a:solidFill>
                <a:ea typeface="微软雅黑" panose="020B0503020204020204" charset="-122"/>
              </a:rPr>
              <a:t>三、UART串口驱动</a:t>
            </a:r>
            <a:endParaRPr lang="zh-CN" altLang="en-US" sz="3200" b="1" dirty="0">
              <a:solidFill>
                <a:srgbClr val="2676FF"/>
              </a:solidFill>
              <a:ea typeface="微软雅黑" panose="020B0503020204020204" charset="-122"/>
            </a:endParaRPr>
          </a:p>
        </p:txBody>
      </p:sp>
      <p:sp>
        <p:nvSpPr>
          <p:cNvPr id="4" name="矩形 3"/>
          <p:cNvSpPr>
            <a:spLocks noChangeArrowheads="1"/>
          </p:cNvSpPr>
          <p:nvPr/>
        </p:nvSpPr>
        <p:spPr bwMode="auto">
          <a:xfrm>
            <a:off x="380365" y="1557020"/>
            <a:ext cx="5566410" cy="258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eaLnBrk="1" latinLnBrk="1" hangingPunct="1">
              <a:lnSpc>
                <a:spcPct val="150000"/>
              </a:lnSpc>
              <a:spcBef>
                <a:spcPct val="0"/>
              </a:spcBef>
              <a:buNone/>
            </a:pPr>
            <a:r>
              <a:rPr lang="en-US" altLang="zh-CN" sz="1800" dirty="0">
                <a:solidFill>
                  <a:schemeClr val="tx1">
                    <a:lumMod val="65000"/>
                    <a:lumOff val="35000"/>
                  </a:schemeClr>
                </a:solidFill>
              </a:rPr>
              <a:t>     </a:t>
            </a:r>
            <a:r>
              <a:rPr lang="en-US" altLang="zh-CN" sz="1800" dirty="0">
                <a:solidFill>
                  <a:schemeClr val="tx1">
                    <a:lumMod val="65000"/>
                    <a:lumOff val="35000"/>
                  </a:schemeClr>
                </a:solidFill>
                <a:cs typeface="微软雅黑" panose="020B0503020204020204" charset="-122"/>
              </a:rPr>
              <a:t>  龙芯</a:t>
            </a:r>
            <a:r>
              <a:rPr sz="1800" dirty="0">
                <a:solidFill>
                  <a:schemeClr val="tx1">
                    <a:lumMod val="65000"/>
                    <a:lumOff val="35000"/>
                  </a:schemeClr>
                </a:solidFill>
                <a:cs typeface="微软雅黑" panose="020B0503020204020204" charset="-122"/>
              </a:rPr>
              <a:t>2K1000</a:t>
            </a:r>
            <a:r>
              <a:rPr lang="zh-CN" sz="1800" dirty="0">
                <a:solidFill>
                  <a:schemeClr val="tx1">
                    <a:lumMod val="65000"/>
                    <a:lumOff val="35000"/>
                  </a:schemeClr>
                </a:solidFill>
                <a:cs typeface="微软雅黑" panose="020B0503020204020204" charset="-122"/>
              </a:rPr>
              <a:t>的</a:t>
            </a:r>
            <a:r>
              <a:rPr lang="en-US" altLang="zh-CN" sz="1800" dirty="0">
                <a:solidFill>
                  <a:schemeClr val="tx1">
                    <a:lumMod val="65000"/>
                    <a:lumOff val="35000"/>
                  </a:schemeClr>
                </a:solidFill>
                <a:cs typeface="微软雅黑" panose="020B0503020204020204" charset="-122"/>
              </a:rPr>
              <a:t>UART</a:t>
            </a:r>
            <a:r>
              <a:rPr lang="zh-CN" altLang="en-US" sz="1800" dirty="0">
                <a:solidFill>
                  <a:schemeClr val="tx1">
                    <a:lumMod val="65000"/>
                    <a:lumOff val="35000"/>
                  </a:schemeClr>
                </a:solidFill>
                <a:cs typeface="微软雅黑" panose="020B0503020204020204" charset="-122"/>
              </a:rPr>
              <a:t>串口驱动与</a:t>
            </a:r>
            <a:r>
              <a:rPr lang="en-US" altLang="zh-CN" sz="1800" dirty="0">
                <a:solidFill>
                  <a:schemeClr val="tx1">
                    <a:lumMod val="65000"/>
                    <a:lumOff val="35000"/>
                  </a:schemeClr>
                </a:solidFill>
                <a:cs typeface="微软雅黑" panose="020B0503020204020204" charset="-122"/>
              </a:rPr>
              <a:t>PWM</a:t>
            </a:r>
            <a:r>
              <a:rPr lang="zh-CN" altLang="en-US" sz="1800" dirty="0">
                <a:solidFill>
                  <a:schemeClr val="tx1">
                    <a:lumMod val="65000"/>
                    <a:lumOff val="35000"/>
                  </a:schemeClr>
                </a:solidFill>
                <a:cs typeface="微软雅黑" panose="020B0503020204020204" charset="-122"/>
              </a:rPr>
              <a:t>驱动类似，也是通过操控这几个设备文件来驱动串口传输</a:t>
            </a:r>
            <a:r>
              <a:rPr lang="zh-CN" altLang="en-US" sz="1800" dirty="0">
                <a:solidFill>
                  <a:schemeClr val="tx1">
                    <a:lumMod val="65000"/>
                    <a:lumOff val="35000"/>
                  </a:schemeClr>
                </a:solidFill>
                <a:cs typeface="微软雅黑" panose="020B0503020204020204" charset="-122"/>
              </a:rPr>
              <a:t>数据。</a:t>
            </a:r>
            <a:endParaRPr lang="zh-CN" altLang="en-US" sz="1800" dirty="0">
              <a:solidFill>
                <a:schemeClr val="tx1">
                  <a:lumMod val="65000"/>
                  <a:lumOff val="35000"/>
                </a:schemeClr>
              </a:solidFill>
              <a:cs typeface="微软雅黑" panose="020B0503020204020204" charset="-122"/>
            </a:endParaRPr>
          </a:p>
          <a:p>
            <a:pPr eaLnBrk="1" latinLnBrk="1" hangingPunct="1">
              <a:lnSpc>
                <a:spcPct val="150000"/>
              </a:lnSpc>
              <a:spcBef>
                <a:spcPct val="0"/>
              </a:spcBef>
              <a:buNone/>
            </a:pPr>
            <a:r>
              <a:rPr lang="en-US" altLang="zh-CN" sz="1800" dirty="0">
                <a:solidFill>
                  <a:schemeClr val="tx1">
                    <a:lumMod val="65000"/>
                    <a:lumOff val="35000"/>
                  </a:schemeClr>
                </a:solidFill>
                <a:sym typeface="+mn-ea"/>
              </a:rPr>
              <a:t>     </a:t>
            </a:r>
            <a:r>
              <a:rPr lang="en-US" altLang="zh-CN" sz="1800" dirty="0">
                <a:solidFill>
                  <a:schemeClr val="tx1">
                    <a:lumMod val="65000"/>
                    <a:lumOff val="35000"/>
                  </a:schemeClr>
                </a:solidFill>
                <a:cs typeface="微软雅黑" panose="020B0503020204020204" charset="-122"/>
                <a:sym typeface="+mn-ea"/>
              </a:rPr>
              <a:t>  </a:t>
            </a:r>
            <a:r>
              <a:rPr lang="zh-CN" altLang="en-US" sz="1800" dirty="0">
                <a:solidFill>
                  <a:schemeClr val="tx1">
                    <a:lumMod val="65000"/>
                    <a:lumOff val="35000"/>
                  </a:schemeClr>
                </a:solidFill>
                <a:cs typeface="微软雅黑" panose="020B0503020204020204" charset="-122"/>
              </a:rPr>
              <a:t>首先</a:t>
            </a:r>
            <a:r>
              <a:rPr lang="zh-CN" altLang="en-US" sz="1800" dirty="0">
                <a:solidFill>
                  <a:schemeClr val="tx1">
                    <a:lumMod val="65000"/>
                    <a:lumOff val="35000"/>
                  </a:schemeClr>
                </a:solidFill>
                <a:cs typeface="微软雅黑" panose="020B0503020204020204" charset="-122"/>
                <a:sym typeface="+mn-ea"/>
              </a:rPr>
              <a:t>打开设备文件并初始化波特率、数据位数、校验位、停止位等。传入的路径就是</a:t>
            </a:r>
            <a:r>
              <a:rPr lang="en-US" altLang="zh-CN" sz="1800" dirty="0">
                <a:solidFill>
                  <a:schemeClr val="tx1">
                    <a:lumMod val="65000"/>
                    <a:lumOff val="35000"/>
                  </a:schemeClr>
                </a:solidFill>
                <a:cs typeface="微软雅黑" panose="020B0503020204020204" charset="-122"/>
                <a:sym typeface="+mn-ea"/>
              </a:rPr>
              <a:t>/dev/ttyS*</a:t>
            </a:r>
            <a:r>
              <a:rPr lang="zh-CN" altLang="en-US" sz="1800" dirty="0">
                <a:solidFill>
                  <a:schemeClr val="tx1">
                    <a:lumMod val="65000"/>
                    <a:lumOff val="35000"/>
                  </a:schemeClr>
                </a:solidFill>
                <a:cs typeface="微软雅黑" panose="020B0503020204020204" charset="-122"/>
                <a:sym typeface="+mn-ea"/>
              </a:rPr>
              <a:t>。其次就是读写的操作，通过打开的设备文件来读取、写入串口缓存的</a:t>
            </a:r>
            <a:r>
              <a:rPr lang="zh-CN" altLang="en-US" sz="1800" dirty="0">
                <a:solidFill>
                  <a:schemeClr val="tx1">
                    <a:lumMod val="65000"/>
                    <a:lumOff val="35000"/>
                  </a:schemeClr>
                </a:solidFill>
                <a:cs typeface="微软雅黑" panose="020B0503020204020204" charset="-122"/>
                <a:sym typeface="+mn-ea"/>
              </a:rPr>
              <a:t>数据。</a:t>
            </a:r>
            <a:endParaRPr lang="zh-CN" altLang="en-US" sz="1800" dirty="0">
              <a:solidFill>
                <a:schemeClr val="tx1">
                  <a:lumMod val="65000"/>
                  <a:lumOff val="35000"/>
                </a:schemeClr>
              </a:solidFill>
              <a:cs typeface="微软雅黑" panose="020B0503020204020204" charset="-122"/>
              <a:sym typeface="+mn-ea"/>
            </a:endParaRPr>
          </a:p>
        </p:txBody>
      </p:sp>
      <p:sp>
        <p:nvSpPr>
          <p:cNvPr id="5" name="燕尾形 19"/>
          <p:cNvSpPr/>
          <p:nvPr/>
        </p:nvSpPr>
        <p:spPr>
          <a:xfrm>
            <a:off x="396471" y="1216135"/>
            <a:ext cx="298135" cy="330559"/>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6" name="矩形 5"/>
          <p:cNvSpPr/>
          <p:nvPr/>
        </p:nvSpPr>
        <p:spPr>
          <a:xfrm>
            <a:off x="838622" y="1196752"/>
            <a:ext cx="2810510" cy="367030"/>
          </a:xfrm>
          <a:prstGeom prst="rect">
            <a:avLst/>
          </a:prstGeom>
        </p:spPr>
        <p:txBody>
          <a:bodyPr wrap="none" lIns="91431" tIns="45716" rIns="91431" bIns="45716">
            <a:spAutoFit/>
          </a:bodyPr>
          <a:lstStyle/>
          <a:p>
            <a:pPr algn="l"/>
            <a:r>
              <a:rPr lang="zh-CN" altLang="en-US" b="1" dirty="0">
                <a:solidFill>
                  <a:srgbClr val="2676FF"/>
                </a:solidFill>
                <a:ea typeface="微软雅黑" panose="020B0503020204020204" charset="-122"/>
                <a:sym typeface="+mn-ea"/>
              </a:rPr>
              <a:t>龙芯2K1000串口驱动</a:t>
            </a:r>
            <a:r>
              <a:rPr lang="zh-CN" altLang="en-US" b="1" dirty="0">
                <a:solidFill>
                  <a:srgbClr val="2676FF"/>
                </a:solidFill>
                <a:ea typeface="微软雅黑" panose="020B0503020204020204" charset="-122"/>
                <a:sym typeface="+mn-ea"/>
              </a:rPr>
              <a:t>编写</a:t>
            </a:r>
            <a:endParaRPr lang="zh-CN" altLang="en-US" b="1" dirty="0">
              <a:solidFill>
                <a:srgbClr val="2676FF"/>
              </a:solidFill>
              <a:ea typeface="微软雅黑" panose="020B0503020204020204" charset="-122"/>
              <a:sym typeface="+mn-ea"/>
            </a:endParaRPr>
          </a:p>
        </p:txBody>
      </p:sp>
      <p:sp>
        <p:nvSpPr>
          <p:cNvPr id="101" name="文本框 100"/>
          <p:cNvSpPr txBox="1"/>
          <p:nvPr/>
        </p:nvSpPr>
        <p:spPr>
          <a:xfrm>
            <a:off x="6276340" y="5804535"/>
            <a:ext cx="5384165" cy="368300"/>
          </a:xfrm>
          <a:prstGeom prst="rect">
            <a:avLst/>
          </a:prstGeom>
          <a:noFill/>
          <a:ln w="9525">
            <a:noFill/>
          </a:ln>
        </p:spPr>
        <p:txBody>
          <a:bodyPr wrap="square">
            <a:spAutoFit/>
          </a:bodyPr>
          <a:p>
            <a:pPr marL="0" indent="266700" algn="ctr"/>
            <a:r>
              <a:rPr lang="zh-CN" altLang="en-US" sz="1800" b="0">
                <a:latin typeface="微软雅黑" panose="020B0503020204020204" charset="-122"/>
                <a:ea typeface="微软雅黑" panose="020B0503020204020204" charset="-122"/>
              </a:rPr>
              <a:t>串口驱动的</a:t>
            </a:r>
            <a:r>
              <a:rPr lang="en-US" altLang="zh-CN" sz="1800" b="0">
                <a:latin typeface="微软雅黑" panose="020B0503020204020204" charset="-122"/>
                <a:ea typeface="微软雅黑" panose="020B0503020204020204" charset="-122"/>
              </a:rPr>
              <a:t>C</a:t>
            </a:r>
            <a:r>
              <a:rPr lang="zh-CN" altLang="en-US" sz="1800" b="0">
                <a:latin typeface="微软雅黑" panose="020B0503020204020204" charset="-122"/>
                <a:ea typeface="微软雅黑" panose="020B0503020204020204" charset="-122"/>
              </a:rPr>
              <a:t>代码</a:t>
            </a:r>
            <a:endParaRPr lang="zh-CN" altLang="en-US" sz="1800" b="0">
              <a:latin typeface="微软雅黑" panose="020B0503020204020204" charset="-122"/>
              <a:ea typeface="微软雅黑" panose="020B0503020204020204" charset="-122"/>
            </a:endParaRPr>
          </a:p>
        </p:txBody>
      </p:sp>
      <p:pic>
        <p:nvPicPr>
          <p:cNvPr id="2" name="图片 1" descr="公司图标"/>
          <p:cNvPicPr>
            <a:picLocks noChangeAspect="1"/>
          </p:cNvPicPr>
          <p:nvPr/>
        </p:nvPicPr>
        <p:blipFill>
          <a:blip r:embed="rId1"/>
          <a:stretch>
            <a:fillRect/>
          </a:stretch>
        </p:blipFill>
        <p:spPr>
          <a:xfrm>
            <a:off x="7103110" y="0"/>
            <a:ext cx="2962275" cy="785495"/>
          </a:xfrm>
          <a:prstGeom prst="rect">
            <a:avLst/>
          </a:prstGeom>
        </p:spPr>
      </p:pic>
      <p:pic>
        <p:nvPicPr>
          <p:cNvPr id="7" name="图片 6"/>
          <p:cNvPicPr>
            <a:picLocks noChangeAspect="1"/>
          </p:cNvPicPr>
          <p:nvPr/>
        </p:nvPicPr>
        <p:blipFill>
          <a:blip r:embed="rId2"/>
          <a:stretch>
            <a:fillRect/>
          </a:stretch>
        </p:blipFill>
        <p:spPr>
          <a:xfrm>
            <a:off x="6125210" y="1447800"/>
            <a:ext cx="5686425" cy="3962400"/>
          </a:xfrm>
          <a:prstGeom prst="rect">
            <a:avLst/>
          </a:prstGeom>
        </p:spPr>
      </p:pic>
    </p:spTree>
  </p:cSld>
  <p:clrMapOvr>
    <a:masterClrMapping/>
  </p:clrMapOvr>
  <p:timing>
    <p:tnLst>
      <p:par>
        <p:cTn id="1" dur="indefinite" restart="never" nodeType="tmRoot"/>
      </p:par>
    </p:tnLst>
    <p:bldLst>
      <p:bldP spid="10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355600" y="133350"/>
            <a:ext cx="840390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zh-CN" altLang="en-US" sz="3200" b="1" dirty="0">
                <a:solidFill>
                  <a:srgbClr val="2676FF"/>
                </a:solidFill>
                <a:ea typeface="微软雅黑" panose="020B0503020204020204" charset="-122"/>
              </a:rPr>
              <a:t>三、UART串口驱动</a:t>
            </a:r>
            <a:endParaRPr lang="zh-CN" altLang="en-US" sz="3200" b="1" dirty="0">
              <a:solidFill>
                <a:srgbClr val="2676FF"/>
              </a:solidFill>
              <a:ea typeface="微软雅黑" panose="020B0503020204020204" charset="-122"/>
            </a:endParaRPr>
          </a:p>
        </p:txBody>
      </p:sp>
      <p:sp>
        <p:nvSpPr>
          <p:cNvPr id="4" name="矩形 3"/>
          <p:cNvSpPr>
            <a:spLocks noChangeArrowheads="1"/>
          </p:cNvSpPr>
          <p:nvPr/>
        </p:nvSpPr>
        <p:spPr bwMode="auto">
          <a:xfrm>
            <a:off x="380365" y="1557020"/>
            <a:ext cx="4918075" cy="175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eaLnBrk="1" latinLnBrk="1" hangingPunct="1">
              <a:lnSpc>
                <a:spcPct val="150000"/>
              </a:lnSpc>
              <a:spcBef>
                <a:spcPct val="0"/>
              </a:spcBef>
              <a:buNone/>
            </a:pPr>
            <a:r>
              <a:rPr lang="en-US" sz="1800" dirty="0">
                <a:solidFill>
                  <a:schemeClr val="tx1">
                    <a:lumMod val="65000"/>
                    <a:lumOff val="35000"/>
                  </a:schemeClr>
                </a:solidFill>
                <a:sym typeface="+mn-ea"/>
              </a:rPr>
              <a:t>       </a:t>
            </a:r>
            <a:r>
              <a:rPr sz="1800" dirty="0">
                <a:solidFill>
                  <a:schemeClr val="tx1">
                    <a:lumMod val="65000"/>
                    <a:lumOff val="35000"/>
                  </a:schemeClr>
                </a:solidFill>
                <a:sym typeface="+mn-ea"/>
              </a:rPr>
              <a:t>pyserial模块封装了python对串口的访问，为多平台的使用提供了统一的接口。</a:t>
            </a:r>
            <a:endParaRPr sz="1800" dirty="0">
              <a:solidFill>
                <a:schemeClr val="tx1">
                  <a:lumMod val="65000"/>
                  <a:lumOff val="35000"/>
                </a:schemeClr>
              </a:solidFill>
            </a:endParaRPr>
          </a:p>
          <a:p>
            <a:pPr eaLnBrk="1" latinLnBrk="1" hangingPunct="1">
              <a:lnSpc>
                <a:spcPct val="150000"/>
              </a:lnSpc>
              <a:spcBef>
                <a:spcPct val="0"/>
              </a:spcBef>
              <a:buNone/>
            </a:pPr>
            <a:r>
              <a:rPr sz="1800" dirty="0">
                <a:solidFill>
                  <a:schemeClr val="tx1">
                    <a:lumMod val="65000"/>
                    <a:lumOff val="35000"/>
                  </a:schemeClr>
                </a:solidFill>
                <a:sym typeface="+mn-ea"/>
              </a:rPr>
              <a:t>安装：</a:t>
            </a:r>
            <a:endParaRPr sz="1800" dirty="0">
              <a:solidFill>
                <a:schemeClr val="tx1">
                  <a:lumMod val="65000"/>
                  <a:lumOff val="35000"/>
                </a:schemeClr>
              </a:solidFill>
            </a:endParaRPr>
          </a:p>
          <a:p>
            <a:pPr eaLnBrk="1" latinLnBrk="1" hangingPunct="1">
              <a:lnSpc>
                <a:spcPct val="150000"/>
              </a:lnSpc>
              <a:spcBef>
                <a:spcPct val="0"/>
              </a:spcBef>
              <a:buNone/>
            </a:pPr>
            <a:r>
              <a:rPr sz="1800" dirty="0">
                <a:solidFill>
                  <a:schemeClr val="tx1">
                    <a:lumMod val="65000"/>
                    <a:lumOff val="35000"/>
                  </a:schemeClr>
                </a:solidFill>
                <a:sym typeface="+mn-ea"/>
              </a:rPr>
              <a:t>pip3 install pyserial</a:t>
            </a:r>
            <a:endParaRPr lang="zh-CN" altLang="en-US" sz="1800" dirty="0">
              <a:solidFill>
                <a:schemeClr val="tx1">
                  <a:lumMod val="65000"/>
                  <a:lumOff val="35000"/>
                </a:schemeClr>
              </a:solidFill>
              <a:cs typeface="微软雅黑" panose="020B0503020204020204" charset="-122"/>
              <a:sym typeface="+mn-ea"/>
            </a:endParaRPr>
          </a:p>
        </p:txBody>
      </p:sp>
      <p:sp>
        <p:nvSpPr>
          <p:cNvPr id="5" name="燕尾形 19"/>
          <p:cNvSpPr/>
          <p:nvPr/>
        </p:nvSpPr>
        <p:spPr>
          <a:xfrm>
            <a:off x="396471" y="1216135"/>
            <a:ext cx="298135" cy="330559"/>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6" name="矩形 5"/>
          <p:cNvSpPr/>
          <p:nvPr/>
        </p:nvSpPr>
        <p:spPr>
          <a:xfrm>
            <a:off x="838622" y="1196752"/>
            <a:ext cx="2480310" cy="367030"/>
          </a:xfrm>
          <a:prstGeom prst="rect">
            <a:avLst/>
          </a:prstGeom>
        </p:spPr>
        <p:txBody>
          <a:bodyPr wrap="none" lIns="91431" tIns="45716" rIns="91431" bIns="45716">
            <a:spAutoFit/>
          </a:bodyPr>
          <a:lstStyle/>
          <a:p>
            <a:pPr algn="l"/>
            <a:r>
              <a:rPr lang="zh-CN" altLang="en-US" b="1" dirty="0">
                <a:solidFill>
                  <a:srgbClr val="2676FF"/>
                </a:solidFill>
                <a:ea typeface="微软雅黑" panose="020B0503020204020204" charset="-122"/>
                <a:sym typeface="+mn-ea"/>
              </a:rPr>
              <a:t>龙芯2K串口库pyserial</a:t>
            </a:r>
            <a:endParaRPr lang="zh-CN" altLang="en-US" b="1" dirty="0">
              <a:solidFill>
                <a:srgbClr val="2676FF"/>
              </a:solidFill>
              <a:ea typeface="微软雅黑" panose="020B0503020204020204" charset="-122"/>
              <a:sym typeface="+mn-ea"/>
            </a:endParaRPr>
          </a:p>
        </p:txBody>
      </p:sp>
      <p:sp>
        <p:nvSpPr>
          <p:cNvPr id="101" name="文本框 100"/>
          <p:cNvSpPr txBox="1"/>
          <p:nvPr/>
        </p:nvSpPr>
        <p:spPr>
          <a:xfrm>
            <a:off x="5983605" y="5805805"/>
            <a:ext cx="5384165" cy="368300"/>
          </a:xfrm>
          <a:prstGeom prst="rect">
            <a:avLst/>
          </a:prstGeom>
          <a:noFill/>
          <a:ln w="9525">
            <a:noFill/>
          </a:ln>
        </p:spPr>
        <p:txBody>
          <a:bodyPr wrap="square">
            <a:spAutoFit/>
          </a:bodyPr>
          <a:p>
            <a:pPr marL="0" indent="266700" algn="ctr"/>
            <a:r>
              <a:rPr sz="1800">
                <a:latin typeface="微软雅黑" panose="020B0503020204020204" charset="-122"/>
                <a:ea typeface="微软雅黑" panose="020B0503020204020204" charset="-122"/>
                <a:sym typeface="+mn-ea"/>
              </a:rPr>
              <a:t>pyserial</a:t>
            </a:r>
            <a:r>
              <a:rPr lang="zh-CN" sz="1800">
                <a:latin typeface="微软雅黑" panose="020B0503020204020204" charset="-122"/>
                <a:ea typeface="微软雅黑" panose="020B0503020204020204" charset="-122"/>
                <a:sym typeface="+mn-ea"/>
              </a:rPr>
              <a:t>实现串口通信</a:t>
            </a:r>
            <a:endParaRPr lang="zh-CN" altLang="en-US" sz="1800" b="0">
              <a:latin typeface="微软雅黑" panose="020B0503020204020204" charset="-122"/>
              <a:ea typeface="微软雅黑" panose="020B0503020204020204" charset="-122"/>
            </a:endParaRPr>
          </a:p>
        </p:txBody>
      </p:sp>
      <p:pic>
        <p:nvPicPr>
          <p:cNvPr id="2" name="图片 1" descr="公司图标"/>
          <p:cNvPicPr>
            <a:picLocks noChangeAspect="1"/>
          </p:cNvPicPr>
          <p:nvPr/>
        </p:nvPicPr>
        <p:blipFill>
          <a:blip r:embed="rId1"/>
          <a:stretch>
            <a:fillRect/>
          </a:stretch>
        </p:blipFill>
        <p:spPr>
          <a:xfrm>
            <a:off x="7103110" y="0"/>
            <a:ext cx="2962275" cy="785495"/>
          </a:xfrm>
          <a:prstGeom prst="rect">
            <a:avLst/>
          </a:prstGeom>
        </p:spPr>
      </p:pic>
      <p:pic>
        <p:nvPicPr>
          <p:cNvPr id="9" name="图片 8"/>
          <p:cNvPicPr>
            <a:picLocks noChangeAspect="1"/>
          </p:cNvPicPr>
          <p:nvPr/>
        </p:nvPicPr>
        <p:blipFill>
          <a:blip r:embed="rId2"/>
          <a:stretch>
            <a:fillRect/>
          </a:stretch>
        </p:blipFill>
        <p:spPr>
          <a:xfrm>
            <a:off x="5374640" y="1564005"/>
            <a:ext cx="6602095" cy="3840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wipe(up)">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p:bldP spid="101" grpId="0"/>
      <p:bldP spid="10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2598" y="2060848"/>
            <a:ext cx="11161240"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5900" b="1" dirty="0">
                <a:solidFill>
                  <a:srgbClr val="2676FF"/>
                </a:solidFill>
                <a:ea typeface="微软雅黑" panose="020B0503020204020204" charset="-122"/>
              </a:rPr>
              <a:t>感谢</a:t>
            </a:r>
            <a:r>
              <a:rPr lang="zh-CN" altLang="en-US" sz="5900" b="1" dirty="0">
                <a:solidFill>
                  <a:srgbClr val="2676FF"/>
                </a:solidFill>
                <a:ea typeface="微软雅黑" panose="020B0503020204020204" charset="-122"/>
              </a:rPr>
              <a:t>收看！</a:t>
            </a:r>
            <a:endParaRPr lang="zh-CN" altLang="en-US" sz="5900" b="1" dirty="0">
              <a:solidFill>
                <a:srgbClr val="2676FF"/>
              </a:solidFill>
              <a:ea typeface="微软雅黑" panose="020B0503020204020204" charset="-122"/>
            </a:endParaRPr>
          </a:p>
        </p:txBody>
      </p:sp>
      <p:pic>
        <p:nvPicPr>
          <p:cNvPr id="2" name="图片 1" descr="公司图标"/>
          <p:cNvPicPr>
            <a:picLocks noChangeAspect="1"/>
          </p:cNvPicPr>
          <p:nvPr/>
        </p:nvPicPr>
        <p:blipFill>
          <a:blip r:embed="rId1"/>
          <a:stretch>
            <a:fillRect/>
          </a:stretch>
        </p:blipFill>
        <p:spPr>
          <a:xfrm>
            <a:off x="7103110" y="0"/>
            <a:ext cx="2962275" cy="7854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38"/>
          <p:cNvSpPr txBox="1"/>
          <p:nvPr/>
        </p:nvSpPr>
        <p:spPr>
          <a:xfrm>
            <a:off x="402767" y="3196256"/>
            <a:ext cx="3156500" cy="736744"/>
          </a:xfrm>
          <a:prstGeom prst="rect">
            <a:avLst/>
          </a:prstGeom>
          <a:noFill/>
        </p:spPr>
        <p:txBody>
          <a:bodyPr wrap="square" lIns="115214" tIns="57607" rIns="115214" bIns="57607" rtlCol="0">
            <a:spAutoFit/>
          </a:bodyPr>
          <a:p>
            <a:r>
              <a:rPr lang="en-US" altLang="zh-CN" sz="4000" b="1" dirty="0">
                <a:solidFill>
                  <a:schemeClr val="bg1">
                    <a:lumMod val="65000"/>
                  </a:schemeClr>
                </a:solidFill>
                <a:latin typeface="微软雅黑" panose="020B0503020204020204" charset="-122"/>
                <a:ea typeface="微软雅黑" panose="020B0503020204020204" charset="-122"/>
              </a:rPr>
              <a:t>CONTENTS</a:t>
            </a:r>
            <a:endParaRPr lang="zh-CN" altLang="en-US" sz="4000" b="1" dirty="0">
              <a:solidFill>
                <a:schemeClr val="bg1">
                  <a:lumMod val="65000"/>
                </a:schemeClr>
              </a:solidFill>
              <a:latin typeface="微软雅黑" panose="020B0503020204020204" charset="-122"/>
              <a:ea typeface="微软雅黑" panose="020B0503020204020204" charset="-122"/>
            </a:endParaRPr>
          </a:p>
        </p:txBody>
      </p:sp>
      <p:sp>
        <p:nvSpPr>
          <p:cNvPr id="33" name="文本框 11"/>
          <p:cNvSpPr txBox="1"/>
          <p:nvPr/>
        </p:nvSpPr>
        <p:spPr>
          <a:xfrm>
            <a:off x="1497171" y="2564886"/>
            <a:ext cx="1130360" cy="654948"/>
          </a:xfrm>
          <a:prstGeom prst="rect">
            <a:avLst/>
          </a:prstGeom>
          <a:noFill/>
        </p:spPr>
        <p:txBody>
          <a:bodyPr wrap="none" lIns="115214" tIns="57607" rIns="115214" bIns="57607" rtlCol="0">
            <a:spAutoFit/>
          </a:bodyPr>
          <a:p>
            <a:r>
              <a:rPr lang="zh-CN" altLang="en-US" sz="3500" b="1" dirty="0">
                <a:solidFill>
                  <a:srgbClr val="1A74CC"/>
                </a:solidFill>
                <a:latin typeface="微软雅黑" panose="020B0503020204020204" charset="-122"/>
                <a:ea typeface="微软雅黑" panose="020B0503020204020204" charset="-122"/>
              </a:rPr>
              <a:t>提纲</a:t>
            </a:r>
            <a:endParaRPr lang="zh-CN" altLang="en-US" sz="3500" b="1" dirty="0">
              <a:solidFill>
                <a:srgbClr val="1A74CC"/>
              </a:solidFill>
              <a:latin typeface="微软雅黑" panose="020B0503020204020204" charset="-122"/>
              <a:ea typeface="微软雅黑" panose="020B0503020204020204" charset="-122"/>
            </a:endParaRPr>
          </a:p>
        </p:txBody>
      </p:sp>
      <p:cxnSp>
        <p:nvCxnSpPr>
          <p:cNvPr id="34" name="直接连接符 33"/>
          <p:cNvCxnSpPr/>
          <p:nvPr/>
        </p:nvCxnSpPr>
        <p:spPr>
          <a:xfrm>
            <a:off x="3946932" y="1584408"/>
            <a:ext cx="0" cy="396044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文本框 18"/>
          <p:cNvSpPr txBox="1"/>
          <p:nvPr/>
        </p:nvSpPr>
        <p:spPr>
          <a:xfrm>
            <a:off x="4635416" y="2156253"/>
            <a:ext cx="1639570" cy="483235"/>
          </a:xfrm>
          <a:prstGeom prst="rect">
            <a:avLst/>
          </a:prstGeom>
          <a:noFill/>
        </p:spPr>
        <p:txBody>
          <a:bodyPr wrap="none" lIns="115214" tIns="57607" rIns="115214" bIns="57607" rtlCol="0">
            <a:spAutoFit/>
          </a:bodyPr>
          <a:p>
            <a:pPr algn="l"/>
            <a:r>
              <a:rPr lang="en-US" sz="2400" dirty="0">
                <a:solidFill>
                  <a:schemeClr val="tx1">
                    <a:lumMod val="75000"/>
                    <a:lumOff val="25000"/>
                  </a:schemeClr>
                </a:solidFill>
                <a:latin typeface="微软雅黑" panose="020B0503020204020204" charset="-122"/>
                <a:ea typeface="微软雅黑" panose="020B0503020204020204" charset="-122"/>
                <a:sym typeface="+mn-ea"/>
              </a:rPr>
              <a:t>PWM</a:t>
            </a:r>
            <a:r>
              <a:rPr lang="zh-CN" altLang="en-US" sz="2400" dirty="0">
                <a:solidFill>
                  <a:schemeClr val="tx1">
                    <a:lumMod val="75000"/>
                    <a:lumOff val="25000"/>
                  </a:schemeClr>
                </a:solidFill>
                <a:latin typeface="微软雅黑" panose="020B0503020204020204" charset="-122"/>
                <a:ea typeface="微软雅黑" panose="020B0503020204020204" charset="-122"/>
                <a:sym typeface="+mn-ea"/>
              </a:rPr>
              <a:t>驱动</a:t>
            </a:r>
            <a:endParaRPr lang="zh-CN" altLang="en-US" sz="2400" dirty="0">
              <a:solidFill>
                <a:schemeClr val="tx1">
                  <a:lumMod val="75000"/>
                  <a:lumOff val="25000"/>
                </a:schemeClr>
              </a:solidFill>
              <a:latin typeface="微软雅黑" panose="020B0503020204020204" charset="-122"/>
              <a:ea typeface="微软雅黑" panose="020B0503020204020204" charset="-122"/>
              <a:sym typeface="+mn-ea"/>
            </a:endParaRPr>
          </a:p>
        </p:txBody>
      </p:sp>
      <p:grpSp>
        <p:nvGrpSpPr>
          <p:cNvPr id="36" name="组合 35"/>
          <p:cNvGrpSpPr/>
          <p:nvPr/>
        </p:nvGrpSpPr>
        <p:grpSpPr>
          <a:xfrm>
            <a:off x="4079123" y="2072402"/>
            <a:ext cx="556293" cy="630942"/>
            <a:chOff x="3541609" y="2047768"/>
            <a:chExt cx="441478" cy="500796"/>
          </a:xfrm>
        </p:grpSpPr>
        <p:sp>
          <p:nvSpPr>
            <p:cNvPr id="37" name="文本框 16"/>
            <p:cNvSpPr txBox="1"/>
            <p:nvPr/>
          </p:nvSpPr>
          <p:spPr>
            <a:xfrm>
              <a:off x="3541609" y="2047768"/>
              <a:ext cx="345008" cy="500796"/>
            </a:xfrm>
            <a:prstGeom prst="rect">
              <a:avLst/>
            </a:prstGeom>
            <a:noFill/>
          </p:spPr>
          <p:txBody>
            <a:bodyPr wrap="none" rtlCol="0">
              <a:spAutoFit/>
            </a:bodyPr>
            <a:p>
              <a:pPr algn="ctr"/>
              <a:r>
                <a:rPr lang="en-US" altLang="zh-CN" sz="3500" dirty="0">
                  <a:solidFill>
                    <a:srgbClr val="414455"/>
                  </a:solidFill>
                  <a:ea typeface="微软雅黑" panose="020B0503020204020204" charset="-122"/>
                </a:rPr>
                <a:t>1</a:t>
              </a:r>
              <a:endParaRPr lang="zh-CN" altLang="en-US" sz="3500" dirty="0">
                <a:solidFill>
                  <a:srgbClr val="414455"/>
                </a:solidFill>
                <a:ea typeface="微软雅黑" panose="020B0503020204020204" charset="-122"/>
              </a:endParaRPr>
            </a:p>
          </p:txBody>
        </p:sp>
        <p:cxnSp>
          <p:nvCxnSpPr>
            <p:cNvPr id="38" name="直接连接符 37"/>
            <p:cNvCxnSpPr/>
            <p:nvPr/>
          </p:nvCxnSpPr>
          <p:spPr>
            <a:xfrm flipH="1">
              <a:off x="3736631" y="2227402"/>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grpSp>
      <p:sp>
        <p:nvSpPr>
          <p:cNvPr id="39" name="文本框 18"/>
          <p:cNvSpPr txBox="1"/>
          <p:nvPr/>
        </p:nvSpPr>
        <p:spPr>
          <a:xfrm>
            <a:off x="4638229" y="2869944"/>
            <a:ext cx="1311275" cy="483235"/>
          </a:xfrm>
          <a:prstGeom prst="rect">
            <a:avLst/>
          </a:prstGeom>
          <a:noFill/>
        </p:spPr>
        <p:txBody>
          <a:bodyPr wrap="none" lIns="115214" tIns="57607" rIns="115214" bIns="57607" rtlCol="0">
            <a:spAutoFit/>
          </a:bodyPr>
          <a:p>
            <a:pPr algn="l"/>
            <a:r>
              <a:rPr lang="en-US" sz="2400" dirty="0">
                <a:solidFill>
                  <a:schemeClr val="tx1">
                    <a:lumMod val="75000"/>
                    <a:lumOff val="25000"/>
                  </a:schemeClr>
                </a:solidFill>
                <a:latin typeface="微软雅黑" panose="020B0503020204020204" charset="-122"/>
                <a:ea typeface="微软雅黑" panose="020B0503020204020204" charset="-122"/>
                <a:sym typeface="+mn-ea"/>
              </a:rPr>
              <a:t>I2C</a:t>
            </a:r>
            <a:r>
              <a:rPr lang="zh-CN" altLang="en-US" sz="2400" dirty="0">
                <a:solidFill>
                  <a:schemeClr val="tx1">
                    <a:lumMod val="75000"/>
                    <a:lumOff val="25000"/>
                  </a:schemeClr>
                </a:solidFill>
                <a:latin typeface="微软雅黑" panose="020B0503020204020204" charset="-122"/>
                <a:ea typeface="微软雅黑" panose="020B0503020204020204" charset="-122"/>
                <a:sym typeface="+mn-ea"/>
              </a:rPr>
              <a:t>驱动</a:t>
            </a:r>
            <a:endParaRPr lang="zh-CN" altLang="en-US" sz="2400" dirty="0">
              <a:solidFill>
                <a:schemeClr val="tx1">
                  <a:lumMod val="75000"/>
                  <a:lumOff val="25000"/>
                </a:schemeClr>
              </a:solidFill>
              <a:latin typeface="微软雅黑" panose="020B0503020204020204" charset="-122"/>
              <a:ea typeface="微软雅黑" panose="020B0503020204020204" charset="-122"/>
              <a:sym typeface="+mn-ea"/>
            </a:endParaRPr>
          </a:p>
        </p:txBody>
      </p:sp>
      <p:grpSp>
        <p:nvGrpSpPr>
          <p:cNvPr id="41" name="组合 40"/>
          <p:cNvGrpSpPr/>
          <p:nvPr/>
        </p:nvGrpSpPr>
        <p:grpSpPr>
          <a:xfrm>
            <a:off x="4079396" y="2780378"/>
            <a:ext cx="556293" cy="630942"/>
            <a:chOff x="3541609" y="2047768"/>
            <a:chExt cx="441478" cy="500796"/>
          </a:xfrm>
        </p:grpSpPr>
        <p:sp>
          <p:nvSpPr>
            <p:cNvPr id="42" name="文本框 16"/>
            <p:cNvSpPr txBox="1"/>
            <p:nvPr/>
          </p:nvSpPr>
          <p:spPr>
            <a:xfrm>
              <a:off x="3541609" y="2047768"/>
              <a:ext cx="345008" cy="500796"/>
            </a:xfrm>
            <a:prstGeom prst="rect">
              <a:avLst/>
            </a:prstGeom>
            <a:noFill/>
          </p:spPr>
          <p:txBody>
            <a:bodyPr wrap="none" rtlCol="0">
              <a:spAutoFit/>
            </a:bodyPr>
            <a:p>
              <a:pPr algn="ctr"/>
              <a:r>
                <a:rPr lang="en-US" altLang="zh-CN" sz="3500" dirty="0">
                  <a:solidFill>
                    <a:srgbClr val="414455"/>
                  </a:solidFill>
                  <a:ea typeface="微软雅黑" panose="020B0503020204020204" charset="-122"/>
                </a:rPr>
                <a:t>2</a:t>
              </a:r>
              <a:endParaRPr lang="zh-CN" altLang="en-US" sz="3500" dirty="0">
                <a:solidFill>
                  <a:srgbClr val="414455"/>
                </a:solidFill>
                <a:ea typeface="微软雅黑" panose="020B0503020204020204" charset="-122"/>
              </a:endParaRPr>
            </a:p>
          </p:txBody>
        </p:sp>
        <p:cxnSp>
          <p:nvCxnSpPr>
            <p:cNvPr id="46" name="直接连接符 45"/>
            <p:cNvCxnSpPr/>
            <p:nvPr/>
          </p:nvCxnSpPr>
          <p:spPr>
            <a:xfrm flipH="1">
              <a:off x="3736631" y="2227402"/>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grpSp>
      <p:sp>
        <p:nvSpPr>
          <p:cNvPr id="47" name="文本框 18"/>
          <p:cNvSpPr txBox="1"/>
          <p:nvPr/>
        </p:nvSpPr>
        <p:spPr>
          <a:xfrm>
            <a:off x="4635689" y="3584319"/>
            <a:ext cx="2248535" cy="483235"/>
          </a:xfrm>
          <a:prstGeom prst="rect">
            <a:avLst/>
          </a:prstGeom>
          <a:noFill/>
        </p:spPr>
        <p:txBody>
          <a:bodyPr wrap="none" lIns="115214" tIns="57607" rIns="115214" bIns="57607" rtlCol="0">
            <a:spAutoFit/>
          </a:bodyPr>
          <a:p>
            <a:pPr algn="l"/>
            <a:r>
              <a:rPr lang="en-US" altLang="zh-CN" sz="2400" dirty="0">
                <a:solidFill>
                  <a:schemeClr val="tx1">
                    <a:lumMod val="75000"/>
                    <a:lumOff val="25000"/>
                  </a:schemeClr>
                </a:solidFill>
                <a:latin typeface="微软雅黑" panose="020B0503020204020204" charset="-122"/>
                <a:ea typeface="微软雅黑" panose="020B0503020204020204" charset="-122"/>
              </a:rPr>
              <a:t>UART</a:t>
            </a:r>
            <a:r>
              <a:rPr lang="zh-CN" altLang="en-US" sz="2400" dirty="0">
                <a:solidFill>
                  <a:schemeClr val="tx1">
                    <a:lumMod val="75000"/>
                    <a:lumOff val="25000"/>
                  </a:schemeClr>
                </a:solidFill>
                <a:latin typeface="微软雅黑" panose="020B0503020204020204" charset="-122"/>
                <a:ea typeface="微软雅黑" panose="020B0503020204020204" charset="-122"/>
              </a:rPr>
              <a:t>串口</a:t>
            </a:r>
            <a:r>
              <a:rPr lang="zh-CN" altLang="en-US" sz="2400" dirty="0">
                <a:solidFill>
                  <a:schemeClr val="tx1">
                    <a:lumMod val="75000"/>
                    <a:lumOff val="25000"/>
                  </a:schemeClr>
                </a:solidFill>
                <a:latin typeface="微软雅黑" panose="020B0503020204020204" charset="-122"/>
                <a:ea typeface="微软雅黑" panose="020B0503020204020204" charset="-122"/>
              </a:rPr>
              <a:t>驱动</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p:txBody>
      </p:sp>
      <p:grpSp>
        <p:nvGrpSpPr>
          <p:cNvPr id="48" name="组合 47"/>
          <p:cNvGrpSpPr/>
          <p:nvPr/>
        </p:nvGrpSpPr>
        <p:grpSpPr>
          <a:xfrm>
            <a:off x="4081817" y="3500468"/>
            <a:ext cx="553872" cy="629920"/>
            <a:chOff x="3543530" y="2047768"/>
            <a:chExt cx="439557" cy="499985"/>
          </a:xfrm>
        </p:grpSpPr>
        <p:sp>
          <p:nvSpPr>
            <p:cNvPr id="49" name="文本框 16"/>
            <p:cNvSpPr txBox="1"/>
            <p:nvPr/>
          </p:nvSpPr>
          <p:spPr>
            <a:xfrm>
              <a:off x="3543530" y="2047768"/>
              <a:ext cx="341168" cy="499985"/>
            </a:xfrm>
            <a:prstGeom prst="rect">
              <a:avLst/>
            </a:prstGeom>
            <a:noFill/>
          </p:spPr>
          <p:txBody>
            <a:bodyPr wrap="none" rtlCol="0">
              <a:spAutoFit/>
            </a:bodyPr>
            <a:p>
              <a:pPr algn="ctr"/>
              <a:r>
                <a:rPr lang="en-US" altLang="zh-CN" sz="3500" dirty="0">
                  <a:solidFill>
                    <a:srgbClr val="414455"/>
                  </a:solidFill>
                  <a:ea typeface="微软雅黑" panose="020B0503020204020204" charset="-122"/>
                </a:rPr>
                <a:t>3</a:t>
              </a:r>
              <a:endParaRPr lang="en-US" altLang="zh-CN" sz="3500" dirty="0">
                <a:solidFill>
                  <a:srgbClr val="414455"/>
                </a:solidFill>
                <a:ea typeface="微软雅黑" panose="020B0503020204020204" charset="-122"/>
              </a:endParaRPr>
            </a:p>
          </p:txBody>
        </p:sp>
        <p:cxnSp>
          <p:nvCxnSpPr>
            <p:cNvPr id="50" name="直接连接符 49"/>
            <p:cNvCxnSpPr/>
            <p:nvPr/>
          </p:nvCxnSpPr>
          <p:spPr>
            <a:xfrm flipH="1">
              <a:off x="3736631" y="2227402"/>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grpSp>
      <p:pic>
        <p:nvPicPr>
          <p:cNvPr id="6" name="图片 5" descr="公司图标"/>
          <p:cNvPicPr>
            <a:picLocks noChangeAspect="1"/>
          </p:cNvPicPr>
          <p:nvPr/>
        </p:nvPicPr>
        <p:blipFill>
          <a:blip r:embed="rId1"/>
          <a:stretch>
            <a:fillRect/>
          </a:stretch>
        </p:blipFill>
        <p:spPr>
          <a:xfrm>
            <a:off x="7103110" y="0"/>
            <a:ext cx="2962275" cy="785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linds(horizontal)">
                                      <p:cBhvr>
                                        <p:cTn id="11" dur="500"/>
                                        <p:tgtEl>
                                          <p:spTgt spid="30"/>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linds(horizontal)">
                                      <p:cBhvr>
                                        <p:cTn id="15" dur="500"/>
                                        <p:tgtEl>
                                          <p:spTgt spid="35"/>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linds(horizontal)">
                                      <p:cBhvr>
                                        <p:cTn id="19" dur="500"/>
                                        <p:tgtEl>
                                          <p:spTgt spid="36"/>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linds(horizontal)">
                                      <p:cBhvr>
                                        <p:cTn id="23" dur="500"/>
                                        <p:tgtEl>
                                          <p:spTgt spid="39"/>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linds(horizontal)">
                                      <p:cBhvr>
                                        <p:cTn id="27" dur="500"/>
                                        <p:tgtEl>
                                          <p:spTgt spid="41"/>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blinds(horizontal)">
                                      <p:cBhvr>
                                        <p:cTn id="31" dur="500"/>
                                        <p:tgtEl>
                                          <p:spTgt spid="47"/>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blinds(horizontal)">
                                      <p:cBhvr>
                                        <p:cTn id="3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30" grpId="0"/>
      <p:bldP spid="30" grpId="1"/>
      <p:bldP spid="35" grpId="0"/>
      <p:bldP spid="39" grpId="0"/>
      <p:bldP spid="47" grpId="0"/>
      <p:bldP spid="35" grpId="1"/>
      <p:bldP spid="39" grpId="1"/>
      <p:bldP spid="4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355600" y="133350"/>
            <a:ext cx="840390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zh-CN" altLang="en-US" sz="3200" b="1" dirty="0">
                <a:solidFill>
                  <a:srgbClr val="2676FF"/>
                </a:solidFill>
                <a:ea typeface="微软雅黑" panose="020B0503020204020204" charset="-122"/>
              </a:rPr>
              <a:t>一、</a:t>
            </a:r>
            <a:r>
              <a:rPr lang="en-US" altLang="zh-CN" sz="3200" b="1" dirty="0">
                <a:solidFill>
                  <a:srgbClr val="2676FF"/>
                </a:solidFill>
                <a:ea typeface="微软雅黑" panose="020B0503020204020204" charset="-122"/>
              </a:rPr>
              <a:t>PWM</a:t>
            </a:r>
            <a:r>
              <a:rPr lang="zh-CN" altLang="en-US" sz="3200" b="1" dirty="0">
                <a:solidFill>
                  <a:srgbClr val="2676FF"/>
                </a:solidFill>
                <a:ea typeface="微软雅黑" panose="020B0503020204020204" charset="-122"/>
              </a:rPr>
              <a:t>驱动</a:t>
            </a:r>
            <a:endParaRPr lang="zh-CN" altLang="en-US" sz="3200" b="1" dirty="0">
              <a:solidFill>
                <a:srgbClr val="2676FF"/>
              </a:solidFill>
              <a:ea typeface="微软雅黑" panose="020B0503020204020204" charset="-122"/>
            </a:endParaRPr>
          </a:p>
        </p:txBody>
      </p:sp>
      <p:sp>
        <p:nvSpPr>
          <p:cNvPr id="4" name="矩形 3"/>
          <p:cNvSpPr>
            <a:spLocks noChangeArrowheads="1"/>
          </p:cNvSpPr>
          <p:nvPr/>
        </p:nvSpPr>
        <p:spPr bwMode="auto">
          <a:xfrm>
            <a:off x="380365" y="1557020"/>
            <a:ext cx="5566410" cy="216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spcBef>
                <a:spcPct val="0"/>
              </a:spcBef>
              <a:buNone/>
            </a:pPr>
            <a:r>
              <a:rPr lang="en-US" altLang="zh-CN" sz="1800" dirty="0">
                <a:solidFill>
                  <a:schemeClr val="tx1">
                    <a:lumMod val="65000"/>
                    <a:lumOff val="35000"/>
                  </a:schemeClr>
                </a:solidFill>
              </a:rPr>
              <a:t>     </a:t>
            </a:r>
            <a:r>
              <a:rPr lang="en-US" altLang="zh-CN" sz="1800" dirty="0">
                <a:solidFill>
                  <a:schemeClr val="tx1">
                    <a:lumMod val="65000"/>
                    <a:lumOff val="35000"/>
                  </a:schemeClr>
                </a:solidFill>
                <a:cs typeface="微软雅黑" panose="020B0503020204020204" charset="-122"/>
              </a:rPr>
              <a:t> </a:t>
            </a:r>
            <a:r>
              <a:rPr sz="1800" dirty="0">
                <a:solidFill>
                  <a:schemeClr val="tx1">
                    <a:lumMod val="65000"/>
                    <a:lumOff val="35000"/>
                  </a:schemeClr>
                </a:solidFill>
                <a:cs typeface="微软雅黑" panose="020B0503020204020204" charset="-122"/>
              </a:rPr>
              <a:t>2K1000芯片里实现了四路脉冲宽度调节/计数控制器，以下简称 PWM。每一路 PWM 工作和控制方式完全相同。每路 PWM 有一路脉冲宽度输出信号和一路待测脉冲输入信号。 系统时钟高达 125MHz，计数寄存器和参考寄存器均 32 位数据宽度。</a:t>
            </a:r>
            <a:endParaRPr sz="1800" dirty="0">
              <a:solidFill>
                <a:schemeClr val="tx1">
                  <a:lumMod val="65000"/>
                  <a:lumOff val="35000"/>
                </a:schemeClr>
              </a:solidFill>
              <a:cs typeface="微软雅黑" panose="020B0503020204020204" charset="-122"/>
            </a:endParaRPr>
          </a:p>
        </p:txBody>
      </p:sp>
      <p:sp>
        <p:nvSpPr>
          <p:cNvPr id="5" name="燕尾形 19"/>
          <p:cNvSpPr/>
          <p:nvPr/>
        </p:nvSpPr>
        <p:spPr>
          <a:xfrm>
            <a:off x="396471" y="1216135"/>
            <a:ext cx="298135" cy="330559"/>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6" name="矩形 5"/>
          <p:cNvSpPr/>
          <p:nvPr/>
        </p:nvSpPr>
        <p:spPr>
          <a:xfrm>
            <a:off x="838622" y="1196752"/>
            <a:ext cx="2226310" cy="367030"/>
          </a:xfrm>
          <a:prstGeom prst="rect">
            <a:avLst/>
          </a:prstGeom>
        </p:spPr>
        <p:txBody>
          <a:bodyPr wrap="none" lIns="91431" tIns="45716" rIns="91431" bIns="45716">
            <a:spAutoFit/>
          </a:bodyPr>
          <a:lstStyle/>
          <a:p>
            <a:pPr algn="l"/>
            <a:r>
              <a:rPr lang="zh-CN" altLang="en-US" b="1" dirty="0">
                <a:solidFill>
                  <a:srgbClr val="2676FF"/>
                </a:solidFill>
                <a:ea typeface="微软雅黑" panose="020B0503020204020204" charset="-122"/>
                <a:sym typeface="+mn-ea"/>
              </a:rPr>
              <a:t>龙芯</a:t>
            </a:r>
            <a:r>
              <a:rPr lang="en-US" altLang="zh-CN" b="1" dirty="0">
                <a:solidFill>
                  <a:srgbClr val="2676FF"/>
                </a:solidFill>
                <a:ea typeface="微软雅黑" panose="020B0503020204020204" charset="-122"/>
                <a:sym typeface="+mn-ea"/>
              </a:rPr>
              <a:t>2K1000</a:t>
            </a:r>
            <a:r>
              <a:rPr lang="zh-CN" altLang="en-US" b="1" dirty="0">
                <a:solidFill>
                  <a:srgbClr val="2676FF"/>
                </a:solidFill>
                <a:ea typeface="微软雅黑" panose="020B0503020204020204" charset="-122"/>
                <a:sym typeface="+mn-ea"/>
              </a:rPr>
              <a:t>的</a:t>
            </a:r>
            <a:r>
              <a:rPr lang="en-US" altLang="zh-CN" b="1" dirty="0">
                <a:solidFill>
                  <a:srgbClr val="2676FF"/>
                </a:solidFill>
                <a:ea typeface="微软雅黑" panose="020B0503020204020204" charset="-122"/>
                <a:sym typeface="+mn-ea"/>
              </a:rPr>
              <a:t>PWM</a:t>
            </a:r>
            <a:endParaRPr lang="zh-CN" altLang="en-US"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01" name="文本框 100"/>
          <p:cNvSpPr txBox="1"/>
          <p:nvPr/>
        </p:nvSpPr>
        <p:spPr>
          <a:xfrm>
            <a:off x="5735320" y="5733415"/>
            <a:ext cx="5384165" cy="368300"/>
          </a:xfrm>
          <a:prstGeom prst="rect">
            <a:avLst/>
          </a:prstGeom>
          <a:noFill/>
          <a:ln w="9525">
            <a:noFill/>
          </a:ln>
        </p:spPr>
        <p:txBody>
          <a:bodyPr wrap="square">
            <a:spAutoFit/>
          </a:bodyPr>
          <a:p>
            <a:pPr marL="0" indent="266700" algn="ctr"/>
            <a:r>
              <a:rPr lang="zh-CN" sz="1800" b="0">
                <a:latin typeface="微软雅黑" panose="020B0503020204020204" charset="-122"/>
                <a:ea typeface="微软雅黑" panose="020B0503020204020204" charset="-122"/>
              </a:rPr>
              <a:t>接口定义</a:t>
            </a:r>
            <a:endParaRPr lang="zh-CN" sz="1800" b="0">
              <a:latin typeface="微软雅黑" panose="020B0503020204020204" charset="-122"/>
              <a:ea typeface="微软雅黑" panose="020B0503020204020204" charset="-122"/>
            </a:endParaRPr>
          </a:p>
        </p:txBody>
      </p:sp>
      <p:pic>
        <p:nvPicPr>
          <p:cNvPr id="2" name="图片 1" descr="公司图标"/>
          <p:cNvPicPr>
            <a:picLocks noChangeAspect="1"/>
          </p:cNvPicPr>
          <p:nvPr/>
        </p:nvPicPr>
        <p:blipFill>
          <a:blip r:embed="rId1"/>
          <a:stretch>
            <a:fillRect/>
          </a:stretch>
        </p:blipFill>
        <p:spPr>
          <a:xfrm>
            <a:off x="7103110" y="0"/>
            <a:ext cx="2962275" cy="785495"/>
          </a:xfrm>
          <a:prstGeom prst="rect">
            <a:avLst/>
          </a:prstGeom>
        </p:spPr>
      </p:pic>
      <p:pic>
        <p:nvPicPr>
          <p:cNvPr id="11" name="图片 11" descr="QQ截图20220309103419"/>
          <p:cNvPicPr>
            <a:picLocks noChangeAspect="1"/>
          </p:cNvPicPr>
          <p:nvPr/>
        </p:nvPicPr>
        <p:blipFill>
          <a:blip r:embed="rId2"/>
          <a:stretch>
            <a:fillRect/>
          </a:stretch>
        </p:blipFill>
        <p:spPr>
          <a:xfrm>
            <a:off x="5947092" y="1700213"/>
            <a:ext cx="5274310" cy="3855085"/>
          </a:xfrm>
          <a:prstGeom prst="rect">
            <a:avLst/>
          </a:prstGeom>
        </p:spPr>
      </p:pic>
      <p:sp>
        <p:nvSpPr>
          <p:cNvPr id="7" name="圆角矩形 6"/>
          <p:cNvSpPr/>
          <p:nvPr/>
        </p:nvSpPr>
        <p:spPr>
          <a:xfrm>
            <a:off x="6743065" y="4365625"/>
            <a:ext cx="3744595" cy="276860"/>
          </a:xfrm>
          <a:prstGeom prst="roundRect">
            <a:avLst/>
          </a:prstGeom>
          <a:noFill/>
          <a:ln w="38100" cap="flat">
            <a:solidFill>
              <a:srgbClr val="00B050"/>
            </a:solidFill>
            <a:miter lim="400000"/>
          </a:ln>
          <a:extLst>
            <a:ext uri="{909E8E84-426E-40DD-AFC4-6F175D3DCCD1}">
              <a14:hiddenFill xmlns:a14="http://schemas.microsoft.com/office/drawing/2010/main">
                <a:solidFill>
                  <a:srgbClr val="996633">
                    <a:alpha val="52000"/>
                  </a:srgbClr>
                </a:solidFill>
              </a14:hiddenFill>
            </a:ext>
          </a:extLst>
        </p:spPr>
        <p:txBody>
          <a:bodyPr wrap="square" lIns="0" tIns="0" rIns="0" bIns="0" numCol="1" anchor="ctr">
            <a:noAutofit/>
          </a:bodyPr>
          <a:p>
            <a:pPr algn="ctr" defTabSz="1088390"/>
            <a:endParaRPr lang="zh-CN" altLang="en-US" sz="2100">
              <a:solidFill>
                <a:prstClr val="black">
                  <a:lumMod val="85000"/>
                  <a:lumOff val="15000"/>
                </a:prstClr>
              </a:solidFill>
              <a:latin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wipe(up)">
                                      <p:cBhvr>
                                        <p:cTn id="27" dur="500"/>
                                        <p:tgtEl>
                                          <p:spTgt spid="101"/>
                                        </p:tgtEl>
                                      </p:cBhvr>
                                    </p:animEffect>
                                  </p:childTnLst>
                                </p:cTn>
                              </p:par>
                            </p:childTnLst>
                          </p:cTn>
                        </p:par>
                        <p:par>
                          <p:cTn id="28" fill="hold">
                            <p:stCondLst>
                              <p:cond delay="3500"/>
                            </p:stCondLst>
                            <p:childTnLst>
                              <p:par>
                                <p:cTn id="29" presetID="47"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p:bldP spid="101" grpId="0"/>
      <p:bldP spid="101" grpId="1"/>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355600" y="133350"/>
            <a:ext cx="840390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zh-CN" altLang="en-US" sz="3200" b="1" dirty="0">
                <a:solidFill>
                  <a:srgbClr val="2676FF"/>
                </a:solidFill>
                <a:ea typeface="微软雅黑" panose="020B0503020204020204" charset="-122"/>
              </a:rPr>
              <a:t>一、</a:t>
            </a:r>
            <a:r>
              <a:rPr lang="en-US" altLang="zh-CN" sz="3200" b="1" dirty="0">
                <a:solidFill>
                  <a:srgbClr val="2676FF"/>
                </a:solidFill>
                <a:ea typeface="微软雅黑" panose="020B0503020204020204" charset="-122"/>
              </a:rPr>
              <a:t>PWM</a:t>
            </a:r>
            <a:r>
              <a:rPr lang="zh-CN" altLang="en-US" sz="3200" b="1" dirty="0">
                <a:solidFill>
                  <a:srgbClr val="2676FF"/>
                </a:solidFill>
                <a:ea typeface="微软雅黑" panose="020B0503020204020204" charset="-122"/>
              </a:rPr>
              <a:t>驱动</a:t>
            </a:r>
            <a:endParaRPr lang="zh-CN" altLang="en-US" sz="3200" b="1" dirty="0">
              <a:solidFill>
                <a:srgbClr val="2676FF"/>
              </a:solidFill>
              <a:ea typeface="微软雅黑" panose="020B0503020204020204" charset="-122"/>
            </a:endParaRPr>
          </a:p>
        </p:txBody>
      </p:sp>
      <p:sp>
        <p:nvSpPr>
          <p:cNvPr id="4" name="矩形 3"/>
          <p:cNvSpPr>
            <a:spLocks noChangeArrowheads="1"/>
          </p:cNvSpPr>
          <p:nvPr/>
        </p:nvSpPr>
        <p:spPr bwMode="auto">
          <a:xfrm>
            <a:off x="380365" y="1557020"/>
            <a:ext cx="5566410" cy="382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spcBef>
                <a:spcPct val="0"/>
              </a:spcBef>
              <a:buNone/>
            </a:pPr>
            <a:r>
              <a:rPr lang="en-US" altLang="zh-CN" sz="1800" dirty="0">
                <a:solidFill>
                  <a:schemeClr val="tx1">
                    <a:lumMod val="65000"/>
                    <a:lumOff val="35000"/>
                  </a:schemeClr>
                </a:solidFill>
              </a:rPr>
              <a:t>     </a:t>
            </a:r>
            <a:r>
              <a:rPr lang="en-US" altLang="zh-CN" sz="1800" dirty="0">
                <a:solidFill>
                  <a:schemeClr val="tx1">
                    <a:lumMod val="65000"/>
                    <a:lumOff val="35000"/>
                  </a:schemeClr>
                </a:solidFill>
                <a:cs typeface="微软雅黑" panose="020B0503020204020204" charset="-122"/>
              </a:rPr>
              <a:t> </a:t>
            </a:r>
            <a:r>
              <a:rPr lang="zh-CN" altLang="en-US" sz="1800" dirty="0">
                <a:solidFill>
                  <a:schemeClr val="tx1">
                    <a:lumMod val="65000"/>
                    <a:lumOff val="35000"/>
                  </a:schemeClr>
                </a:solidFill>
                <a:cs typeface="微软雅黑" panose="020B0503020204020204" charset="-122"/>
              </a:rPr>
              <a:t>龙芯</a:t>
            </a:r>
            <a:r>
              <a:rPr lang="en-US" altLang="zh-CN" sz="1800" dirty="0">
                <a:solidFill>
                  <a:schemeClr val="tx1">
                    <a:lumMod val="65000"/>
                    <a:lumOff val="35000"/>
                  </a:schemeClr>
                </a:solidFill>
                <a:cs typeface="微软雅黑" panose="020B0503020204020204" charset="-122"/>
              </a:rPr>
              <a:t>2K1000</a:t>
            </a:r>
            <a:r>
              <a:rPr lang="zh-CN" altLang="en-US" sz="1800" dirty="0">
                <a:solidFill>
                  <a:schemeClr val="tx1">
                    <a:lumMod val="65000"/>
                    <a:lumOff val="35000"/>
                  </a:schemeClr>
                </a:solidFill>
                <a:cs typeface="微软雅黑" panose="020B0503020204020204" charset="-122"/>
              </a:rPr>
              <a:t>的</a:t>
            </a:r>
            <a:r>
              <a:rPr lang="en-US" altLang="zh-CN" sz="1800" dirty="0">
                <a:solidFill>
                  <a:schemeClr val="tx1">
                    <a:lumMod val="65000"/>
                    <a:lumOff val="35000"/>
                  </a:schemeClr>
                </a:solidFill>
                <a:cs typeface="微软雅黑" panose="020B0503020204020204" charset="-122"/>
              </a:rPr>
              <a:t>PWM</a:t>
            </a:r>
            <a:r>
              <a:rPr lang="zh-CN" altLang="en-US" sz="1800" dirty="0">
                <a:solidFill>
                  <a:schemeClr val="tx1">
                    <a:lumMod val="65000"/>
                    <a:lumOff val="35000"/>
                  </a:schemeClr>
                </a:solidFill>
                <a:cs typeface="微软雅黑" panose="020B0503020204020204" charset="-122"/>
              </a:rPr>
              <a:t>设备驱动文件位于</a:t>
            </a:r>
            <a:r>
              <a:rPr lang="en-US" altLang="zh-CN" sz="1800" dirty="0">
                <a:solidFill>
                  <a:schemeClr val="tx1">
                    <a:lumMod val="65000"/>
                    <a:lumOff val="35000"/>
                  </a:schemeClr>
                </a:solidFill>
                <a:cs typeface="微软雅黑" panose="020B0503020204020204" charset="-122"/>
              </a:rPr>
              <a:t>/sys/class/pwm</a:t>
            </a:r>
            <a:r>
              <a:rPr lang="zh-CN" altLang="en-US" sz="1800" dirty="0">
                <a:solidFill>
                  <a:schemeClr val="tx1">
                    <a:lumMod val="65000"/>
                    <a:lumOff val="35000"/>
                  </a:schemeClr>
                </a:solidFill>
                <a:cs typeface="微软雅黑" panose="020B0503020204020204" charset="-122"/>
              </a:rPr>
              <a:t>目录下，可以看到4个PWM接口文件，分别对应了</a:t>
            </a:r>
            <a:r>
              <a:rPr lang="en-US" altLang="zh-CN" sz="1800" dirty="0">
                <a:solidFill>
                  <a:schemeClr val="tx1">
                    <a:lumMod val="65000"/>
                    <a:lumOff val="35000"/>
                  </a:schemeClr>
                </a:solidFill>
                <a:cs typeface="微软雅黑" panose="020B0503020204020204" charset="-122"/>
              </a:rPr>
              <a:t>PWM0~PWM3</a:t>
            </a:r>
            <a:r>
              <a:rPr lang="zh-CN" altLang="en-US" sz="1800" dirty="0">
                <a:solidFill>
                  <a:schemeClr val="tx1">
                    <a:lumMod val="65000"/>
                    <a:lumOff val="35000"/>
                  </a:schemeClr>
                </a:solidFill>
                <a:cs typeface="微软雅黑" panose="020B0503020204020204" charset="-122"/>
              </a:rPr>
              <a:t>。</a:t>
            </a:r>
            <a:endParaRPr lang="zh-CN" altLang="en-US" sz="1800" dirty="0">
              <a:solidFill>
                <a:schemeClr val="tx1">
                  <a:lumMod val="65000"/>
                  <a:lumOff val="35000"/>
                </a:schemeClr>
              </a:solidFill>
              <a:cs typeface="微软雅黑" panose="020B0503020204020204" charset="-122"/>
            </a:endParaRPr>
          </a:p>
          <a:p>
            <a:pPr>
              <a:lnSpc>
                <a:spcPct val="150000"/>
              </a:lnSpc>
              <a:spcBef>
                <a:spcPct val="0"/>
              </a:spcBef>
              <a:buNone/>
            </a:pPr>
            <a:r>
              <a:rPr lang="en-US" altLang="zh-CN" sz="1800" dirty="0">
                <a:solidFill>
                  <a:schemeClr val="tx1">
                    <a:lumMod val="65000"/>
                    <a:lumOff val="35000"/>
                  </a:schemeClr>
                </a:solidFill>
                <a:cs typeface="微软雅黑" panose="020B0503020204020204" charset="-122"/>
              </a:rPr>
              <a:t>      其中export功能与GPIO中的export功能一致，都是用来将接口暴露到用户空间中</a:t>
            </a:r>
            <a:r>
              <a:rPr lang="zh-CN" altLang="en-US" sz="1800" dirty="0">
                <a:solidFill>
                  <a:schemeClr val="tx1">
                    <a:lumMod val="65000"/>
                    <a:lumOff val="35000"/>
                  </a:schemeClr>
                </a:solidFill>
                <a:cs typeface="微软雅黑" panose="020B0503020204020204" charset="-122"/>
              </a:rPr>
              <a:t>，</a:t>
            </a:r>
            <a:r>
              <a:rPr lang="en-US" altLang="zh-CN" sz="1800" dirty="0">
                <a:solidFill>
                  <a:schemeClr val="tx1">
                    <a:lumMod val="65000"/>
                    <a:lumOff val="35000"/>
                  </a:schemeClr>
                </a:solidFill>
                <a:cs typeface="微软雅黑" panose="020B0503020204020204" charset="-122"/>
              </a:rPr>
              <a:t>写0表示导出到用户</a:t>
            </a:r>
            <a:r>
              <a:rPr lang="zh-CN" altLang="en-US" sz="1800" dirty="0">
                <a:solidFill>
                  <a:schemeClr val="tx1">
                    <a:lumMod val="65000"/>
                    <a:lumOff val="35000"/>
                  </a:schemeClr>
                </a:solidFill>
                <a:cs typeface="微软雅黑" panose="020B0503020204020204" charset="-122"/>
              </a:rPr>
              <a:t>空间</a:t>
            </a:r>
            <a:r>
              <a:rPr lang="en-US" altLang="zh-CN" sz="1800" dirty="0">
                <a:solidFill>
                  <a:schemeClr val="tx1">
                    <a:lumMod val="65000"/>
                    <a:lumOff val="35000"/>
                  </a:schemeClr>
                </a:solidFill>
                <a:cs typeface="微软雅黑" panose="020B0503020204020204" charset="-122"/>
              </a:rPr>
              <a:t>，对unexport写0则表示关闭</a:t>
            </a:r>
            <a:r>
              <a:rPr lang="zh-CN" altLang="en-US" sz="1800" dirty="0">
                <a:solidFill>
                  <a:schemeClr val="tx1">
                    <a:lumMod val="65000"/>
                    <a:lumOff val="35000"/>
                  </a:schemeClr>
                </a:solidFill>
                <a:cs typeface="微软雅黑" panose="020B0503020204020204" charset="-122"/>
              </a:rPr>
              <a:t>。在命令行输入命令：echo 0 &gt; export</a:t>
            </a:r>
            <a:r>
              <a:rPr lang="en-US" altLang="zh-CN" sz="1800" dirty="0">
                <a:solidFill>
                  <a:schemeClr val="tx1">
                    <a:lumMod val="65000"/>
                    <a:lumOff val="35000"/>
                  </a:schemeClr>
                </a:solidFill>
                <a:cs typeface="微软雅黑" panose="020B0503020204020204" charset="-122"/>
              </a:rPr>
              <a:t> </a:t>
            </a:r>
            <a:r>
              <a:rPr lang="zh-CN" altLang="en-US" sz="1800" dirty="0">
                <a:solidFill>
                  <a:schemeClr val="tx1">
                    <a:lumMod val="65000"/>
                    <a:lumOff val="35000"/>
                  </a:schemeClr>
                </a:solidFill>
                <a:cs typeface="微软雅黑" panose="020B0503020204020204" charset="-122"/>
              </a:rPr>
              <a:t>。可以看到接口文件</a:t>
            </a:r>
            <a:r>
              <a:rPr lang="zh-CN" altLang="en-US" sz="1800" dirty="0">
                <a:solidFill>
                  <a:schemeClr val="tx1">
                    <a:lumMod val="65000"/>
                    <a:lumOff val="35000"/>
                  </a:schemeClr>
                </a:solidFill>
                <a:cs typeface="微软雅黑" panose="020B0503020204020204" charset="-122"/>
              </a:rPr>
              <a:t>就暴露了</a:t>
            </a:r>
            <a:r>
              <a:rPr lang="zh-CN" altLang="en-US" sz="1800" dirty="0">
                <a:solidFill>
                  <a:schemeClr val="tx1">
                    <a:lumMod val="65000"/>
                    <a:lumOff val="35000"/>
                  </a:schemeClr>
                </a:solidFill>
                <a:cs typeface="微软雅黑" panose="020B0503020204020204" charset="-122"/>
              </a:rPr>
              <a:t>出来。</a:t>
            </a:r>
            <a:endParaRPr lang="zh-CN" altLang="en-US" sz="1800" dirty="0">
              <a:solidFill>
                <a:schemeClr val="tx1">
                  <a:lumMod val="65000"/>
                  <a:lumOff val="35000"/>
                </a:schemeClr>
              </a:solidFill>
              <a:cs typeface="微软雅黑" panose="020B0503020204020204" charset="-122"/>
            </a:endParaRPr>
          </a:p>
          <a:p>
            <a:pPr>
              <a:lnSpc>
                <a:spcPct val="150000"/>
              </a:lnSpc>
              <a:spcBef>
                <a:spcPct val="0"/>
              </a:spcBef>
              <a:buNone/>
            </a:pPr>
            <a:endParaRPr lang="zh-CN" altLang="en-US" sz="1800" dirty="0">
              <a:solidFill>
                <a:schemeClr val="tx1">
                  <a:lumMod val="65000"/>
                  <a:lumOff val="35000"/>
                </a:schemeClr>
              </a:solidFill>
              <a:cs typeface="微软雅黑" panose="020B0503020204020204" charset="-122"/>
            </a:endParaRPr>
          </a:p>
        </p:txBody>
      </p:sp>
      <p:sp>
        <p:nvSpPr>
          <p:cNvPr id="5" name="燕尾形 19"/>
          <p:cNvSpPr/>
          <p:nvPr/>
        </p:nvSpPr>
        <p:spPr>
          <a:xfrm>
            <a:off x="396471" y="1216135"/>
            <a:ext cx="298135" cy="330559"/>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6" name="矩形 5"/>
          <p:cNvSpPr/>
          <p:nvPr/>
        </p:nvSpPr>
        <p:spPr>
          <a:xfrm>
            <a:off x="838622" y="1196752"/>
            <a:ext cx="2226310" cy="367030"/>
          </a:xfrm>
          <a:prstGeom prst="rect">
            <a:avLst/>
          </a:prstGeom>
        </p:spPr>
        <p:txBody>
          <a:bodyPr wrap="none" lIns="91431" tIns="45716" rIns="91431" bIns="45716">
            <a:spAutoFit/>
          </a:bodyPr>
          <a:lstStyle/>
          <a:p>
            <a:pPr algn="l"/>
            <a:r>
              <a:rPr lang="zh-CN" altLang="en-US" b="1" dirty="0">
                <a:solidFill>
                  <a:srgbClr val="2676FF"/>
                </a:solidFill>
                <a:ea typeface="微软雅黑" panose="020B0503020204020204" charset="-122"/>
                <a:sym typeface="+mn-ea"/>
              </a:rPr>
              <a:t>龙芯</a:t>
            </a:r>
            <a:r>
              <a:rPr lang="en-US" altLang="zh-CN" b="1" dirty="0">
                <a:solidFill>
                  <a:srgbClr val="2676FF"/>
                </a:solidFill>
                <a:ea typeface="微软雅黑" panose="020B0503020204020204" charset="-122"/>
                <a:sym typeface="+mn-ea"/>
              </a:rPr>
              <a:t>2K1000</a:t>
            </a:r>
            <a:r>
              <a:rPr lang="zh-CN" altLang="en-US" b="1" dirty="0">
                <a:solidFill>
                  <a:srgbClr val="2676FF"/>
                </a:solidFill>
                <a:ea typeface="微软雅黑" panose="020B0503020204020204" charset="-122"/>
                <a:sym typeface="+mn-ea"/>
              </a:rPr>
              <a:t>的</a:t>
            </a:r>
            <a:r>
              <a:rPr lang="en-US" altLang="zh-CN" b="1" dirty="0">
                <a:solidFill>
                  <a:srgbClr val="2676FF"/>
                </a:solidFill>
                <a:ea typeface="微软雅黑" panose="020B0503020204020204" charset="-122"/>
                <a:sym typeface="+mn-ea"/>
              </a:rPr>
              <a:t>PWM</a:t>
            </a:r>
            <a:endParaRPr lang="zh-CN" altLang="en-US"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01" name="文本框 100"/>
          <p:cNvSpPr txBox="1"/>
          <p:nvPr/>
        </p:nvSpPr>
        <p:spPr>
          <a:xfrm>
            <a:off x="6140450" y="5445125"/>
            <a:ext cx="5384165" cy="368300"/>
          </a:xfrm>
          <a:prstGeom prst="rect">
            <a:avLst/>
          </a:prstGeom>
          <a:noFill/>
          <a:ln w="9525">
            <a:noFill/>
          </a:ln>
        </p:spPr>
        <p:txBody>
          <a:bodyPr wrap="square">
            <a:spAutoFit/>
          </a:bodyPr>
          <a:p>
            <a:pPr marL="0" indent="266700" algn="ctr"/>
            <a:r>
              <a:rPr lang="en-US" sz="1800" b="0">
                <a:latin typeface="微软雅黑" panose="020B0503020204020204" charset="-122"/>
                <a:ea typeface="微软雅黑" panose="020B0503020204020204" charset="-122"/>
              </a:rPr>
              <a:t>PWM</a:t>
            </a:r>
            <a:r>
              <a:rPr lang="zh-CN" altLang="en-US" sz="1800" b="0">
                <a:latin typeface="微软雅黑" panose="020B0503020204020204" charset="-122"/>
                <a:ea typeface="微软雅黑" panose="020B0503020204020204" charset="-122"/>
              </a:rPr>
              <a:t>驱动</a:t>
            </a:r>
            <a:r>
              <a:rPr lang="zh-CN" altLang="en-US" sz="1800" b="0">
                <a:latin typeface="微软雅黑" panose="020B0503020204020204" charset="-122"/>
                <a:ea typeface="微软雅黑" panose="020B0503020204020204" charset="-122"/>
              </a:rPr>
              <a:t>文件</a:t>
            </a:r>
            <a:endParaRPr lang="zh-CN" altLang="en-US" sz="1800" b="0">
              <a:latin typeface="微软雅黑" panose="020B0503020204020204" charset="-122"/>
              <a:ea typeface="微软雅黑" panose="020B0503020204020204" charset="-122"/>
            </a:endParaRPr>
          </a:p>
        </p:txBody>
      </p:sp>
      <p:pic>
        <p:nvPicPr>
          <p:cNvPr id="2" name="图片 1" descr="公司图标"/>
          <p:cNvPicPr>
            <a:picLocks noChangeAspect="1"/>
          </p:cNvPicPr>
          <p:nvPr/>
        </p:nvPicPr>
        <p:blipFill>
          <a:blip r:embed="rId1"/>
          <a:stretch>
            <a:fillRect/>
          </a:stretch>
        </p:blipFill>
        <p:spPr>
          <a:xfrm>
            <a:off x="7103110" y="0"/>
            <a:ext cx="2962275" cy="785495"/>
          </a:xfrm>
          <a:prstGeom prst="rect">
            <a:avLst/>
          </a:prstGeom>
        </p:spPr>
      </p:pic>
      <p:pic>
        <p:nvPicPr>
          <p:cNvPr id="11" name="图片 11" descr="D:\Thunder Network\Xmp\profiles\截图\2022-03-25_15-58-55.mkv_20220325_160004293.png2022-03-25_15-58-55.mkv_20220325_160004293"/>
          <p:cNvPicPr>
            <a:picLocks noChangeAspect="1"/>
          </p:cNvPicPr>
          <p:nvPr/>
        </p:nvPicPr>
        <p:blipFill>
          <a:blip r:embed="rId2"/>
          <a:srcRect l="17201" t="11149" r="17602" b="15052"/>
          <a:stretch>
            <a:fillRect/>
          </a:stretch>
        </p:blipFill>
        <p:spPr>
          <a:xfrm>
            <a:off x="6022975" y="1564005"/>
            <a:ext cx="5619115" cy="3578225"/>
          </a:xfrm>
          <a:prstGeom prst="rect">
            <a:avLst/>
          </a:prstGeom>
        </p:spPr>
      </p:pic>
      <p:pic>
        <p:nvPicPr>
          <p:cNvPr id="8" name="图片 11" descr="D:\Thunder Network\Xmp\profiles\截图\2022-03-25_15-58-55.mkv_20220325_160017608.png2022-03-25_15-58-55.mkv_20220325_160017608"/>
          <p:cNvPicPr>
            <a:picLocks noChangeAspect="1"/>
          </p:cNvPicPr>
          <p:nvPr/>
        </p:nvPicPr>
        <p:blipFill>
          <a:blip r:embed="rId3"/>
          <a:srcRect l="17030" t="11473" r="17154" b="14748"/>
          <a:stretch>
            <a:fillRect/>
          </a:stretch>
        </p:blipFill>
        <p:spPr>
          <a:xfrm>
            <a:off x="5981065" y="1569720"/>
            <a:ext cx="5664835" cy="3572510"/>
          </a:xfrm>
          <a:prstGeom prst="rect">
            <a:avLst/>
          </a:prstGeom>
        </p:spPr>
      </p:pic>
      <p:pic>
        <p:nvPicPr>
          <p:cNvPr id="7" name="图片 11" descr="D:\Thunder Network\Xmp\profiles\截图\2022-03-25_16-32-44.mkv_20220325_163326372.png2022-03-25_16-32-44.mkv_20220325_163326372"/>
          <p:cNvPicPr>
            <a:picLocks noChangeAspect="1"/>
          </p:cNvPicPr>
          <p:nvPr/>
        </p:nvPicPr>
        <p:blipFill>
          <a:blip r:embed="rId4"/>
          <a:srcRect l="17464" t="11977" r="17677" b="14069"/>
          <a:stretch>
            <a:fillRect/>
          </a:stretch>
        </p:blipFill>
        <p:spPr>
          <a:xfrm>
            <a:off x="5981065" y="1557020"/>
            <a:ext cx="5664835" cy="3573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wipe(up)">
                                      <p:cBhvr>
                                        <p:cTn id="27" dur="500"/>
                                        <p:tgtEl>
                                          <p:spTgt spid="101"/>
                                        </p:tgtEl>
                                      </p:cBhvr>
                                    </p:animEffect>
                                  </p:childTnLst>
                                </p:cTn>
                              </p:par>
                            </p:childTnLst>
                          </p:cTn>
                        </p:par>
                        <p:par>
                          <p:cTn id="28" fill="hold">
                            <p:stCondLst>
                              <p:cond delay="3500"/>
                            </p:stCondLst>
                            <p:childTnLst>
                              <p:par>
                                <p:cTn id="29" presetID="3" presetClass="entr" presetSubtype="10" fill="hold" nodeType="afterEffect">
                                  <p:stCondLst>
                                    <p:cond delay="500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childTnLst>
                          </p:cTn>
                        </p:par>
                        <p:par>
                          <p:cTn id="32" fill="hold">
                            <p:stCondLst>
                              <p:cond delay="9000"/>
                            </p:stCondLst>
                            <p:childTnLst>
                              <p:par>
                                <p:cTn id="33" presetID="3" presetClass="entr" presetSubtype="10" fill="hold" nodeType="afterEffect">
                                  <p:stCondLst>
                                    <p:cond delay="5000"/>
                                  </p:stCondLst>
                                  <p:childTnLst>
                                    <p:set>
                                      <p:cBhvr>
                                        <p:cTn id="34" dur="1" fill="hold">
                                          <p:stCondLst>
                                            <p:cond delay="0"/>
                                          </p:stCondLst>
                                        </p:cTn>
                                        <p:tgtEl>
                                          <p:spTgt spid="7"/>
                                        </p:tgtEl>
                                        <p:attrNameLst>
                                          <p:attrName>style.visibility</p:attrName>
                                        </p:attrNameLst>
                                      </p:cBhvr>
                                      <p:to>
                                        <p:strVal val="visible"/>
                                      </p:to>
                                    </p:set>
                                    <p:animEffect transition="in" filter="blinds(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p:bldP spid="101" grpId="0"/>
      <p:bldP spid="10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355600" y="133350"/>
            <a:ext cx="840390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zh-CN" altLang="en-US" sz="3200" b="1" dirty="0">
                <a:solidFill>
                  <a:srgbClr val="2676FF"/>
                </a:solidFill>
                <a:ea typeface="微软雅黑" panose="020B0503020204020204" charset="-122"/>
              </a:rPr>
              <a:t>一、</a:t>
            </a:r>
            <a:r>
              <a:rPr lang="en-US" altLang="zh-CN" sz="3200" b="1" dirty="0">
                <a:solidFill>
                  <a:srgbClr val="2676FF"/>
                </a:solidFill>
                <a:ea typeface="微软雅黑" panose="020B0503020204020204" charset="-122"/>
              </a:rPr>
              <a:t>PWM</a:t>
            </a:r>
            <a:r>
              <a:rPr lang="zh-CN" altLang="en-US" sz="3200" b="1" dirty="0">
                <a:solidFill>
                  <a:srgbClr val="2676FF"/>
                </a:solidFill>
                <a:ea typeface="微软雅黑" panose="020B0503020204020204" charset="-122"/>
              </a:rPr>
              <a:t>驱动</a:t>
            </a:r>
            <a:endParaRPr lang="zh-CN" altLang="en-US" sz="3200" b="1" dirty="0">
              <a:solidFill>
                <a:srgbClr val="2676FF"/>
              </a:solidFill>
              <a:ea typeface="微软雅黑" panose="020B0503020204020204" charset="-122"/>
            </a:endParaRPr>
          </a:p>
        </p:txBody>
      </p:sp>
      <p:sp>
        <p:nvSpPr>
          <p:cNvPr id="4" name="矩形 3"/>
          <p:cNvSpPr>
            <a:spLocks noChangeArrowheads="1"/>
          </p:cNvSpPr>
          <p:nvPr/>
        </p:nvSpPr>
        <p:spPr bwMode="auto">
          <a:xfrm>
            <a:off x="380365" y="1557020"/>
            <a:ext cx="5566410" cy="341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spcBef>
                <a:spcPct val="0"/>
              </a:spcBef>
              <a:buNone/>
            </a:pPr>
            <a:r>
              <a:rPr lang="en-US" altLang="zh-CN" sz="1800" dirty="0">
                <a:solidFill>
                  <a:schemeClr val="tx1">
                    <a:lumMod val="65000"/>
                    <a:lumOff val="35000"/>
                  </a:schemeClr>
                </a:solidFill>
                <a:cs typeface="微软雅黑" panose="020B0503020204020204" charset="-122"/>
              </a:rPr>
              <a:t>        PWM</a:t>
            </a:r>
            <a:r>
              <a:rPr lang="zh-CN" altLang="en-US" sz="1800" dirty="0">
                <a:solidFill>
                  <a:schemeClr val="tx1">
                    <a:lumMod val="65000"/>
                    <a:lumOff val="35000"/>
                  </a:schemeClr>
                </a:solidFill>
                <a:cs typeface="微软雅黑" panose="020B0503020204020204" charset="-122"/>
              </a:rPr>
              <a:t>的参数设置文件就位于该文件接口内，其中</a:t>
            </a:r>
            <a:r>
              <a:rPr lang="en-US" altLang="zh-CN" sz="1800" dirty="0">
                <a:solidFill>
                  <a:schemeClr val="tx1">
                    <a:lumMod val="65000"/>
                    <a:lumOff val="35000"/>
                  </a:schemeClr>
                </a:solidFill>
                <a:cs typeface="微软雅黑" panose="020B0503020204020204" charset="-122"/>
              </a:rPr>
              <a:t>period用于设置PWM的周期，单位是ns纳秒</a:t>
            </a:r>
            <a:r>
              <a:rPr lang="zh-CN" altLang="en-US" sz="1800" dirty="0">
                <a:solidFill>
                  <a:schemeClr val="tx1">
                    <a:lumMod val="65000"/>
                    <a:lumOff val="35000"/>
                  </a:schemeClr>
                </a:solidFill>
                <a:cs typeface="微软雅黑" panose="020B0503020204020204" charset="-122"/>
              </a:rPr>
              <a:t>。</a:t>
            </a:r>
            <a:r>
              <a:rPr lang="en-US" altLang="zh-CN" sz="1800" dirty="0">
                <a:solidFill>
                  <a:schemeClr val="tx1">
                    <a:lumMod val="65000"/>
                    <a:lumOff val="35000"/>
                  </a:schemeClr>
                </a:solidFill>
                <a:cs typeface="微软雅黑" panose="020B0503020204020204" charset="-122"/>
              </a:rPr>
              <a:t>duty_cycle用于设置PWM的高占空比（占空比是指在一个脉冲循环内器件通电时间相对于总时间所占的比例，占空比=duty_cycle/period）</a:t>
            </a:r>
            <a:r>
              <a:rPr lang="zh-CN" altLang="en-US" sz="1800" dirty="0">
                <a:solidFill>
                  <a:schemeClr val="tx1">
                    <a:lumMod val="65000"/>
                    <a:lumOff val="35000"/>
                  </a:schemeClr>
                </a:solidFill>
                <a:cs typeface="微软雅黑" panose="020B0503020204020204" charset="-122"/>
              </a:rPr>
              <a:t>。</a:t>
            </a:r>
            <a:r>
              <a:rPr lang="en-US" altLang="zh-CN" sz="1800" dirty="0">
                <a:solidFill>
                  <a:schemeClr val="tx1">
                    <a:lumMod val="65000"/>
                    <a:lumOff val="35000"/>
                  </a:schemeClr>
                </a:solidFill>
                <a:cs typeface="微软雅黑" panose="020B0503020204020204" charset="-122"/>
              </a:rPr>
              <a:t>enable使能PWM开始工作，写入1表示使能工作，写入0表示禁止。</a:t>
            </a:r>
            <a:endParaRPr lang="en-US" altLang="zh-CN" sz="1800" dirty="0">
              <a:solidFill>
                <a:schemeClr val="tx1">
                  <a:lumMod val="65000"/>
                  <a:lumOff val="35000"/>
                </a:schemeClr>
              </a:solidFill>
              <a:cs typeface="微软雅黑" panose="020B0503020204020204" charset="-122"/>
            </a:endParaRPr>
          </a:p>
          <a:p>
            <a:pPr>
              <a:lnSpc>
                <a:spcPct val="150000"/>
              </a:lnSpc>
              <a:spcBef>
                <a:spcPct val="0"/>
              </a:spcBef>
              <a:buNone/>
            </a:pPr>
            <a:endParaRPr lang="en-US" altLang="zh-CN" sz="1800" dirty="0">
              <a:solidFill>
                <a:schemeClr val="tx1">
                  <a:lumMod val="65000"/>
                  <a:lumOff val="35000"/>
                </a:schemeClr>
              </a:solidFill>
              <a:cs typeface="微软雅黑" panose="020B0503020204020204" charset="-122"/>
            </a:endParaRPr>
          </a:p>
        </p:txBody>
      </p:sp>
      <p:sp>
        <p:nvSpPr>
          <p:cNvPr id="5" name="燕尾形 19"/>
          <p:cNvSpPr/>
          <p:nvPr/>
        </p:nvSpPr>
        <p:spPr>
          <a:xfrm>
            <a:off x="396471" y="1216135"/>
            <a:ext cx="298135" cy="330559"/>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6" name="矩形 5"/>
          <p:cNvSpPr/>
          <p:nvPr/>
        </p:nvSpPr>
        <p:spPr>
          <a:xfrm>
            <a:off x="838622" y="1196752"/>
            <a:ext cx="2226310" cy="367030"/>
          </a:xfrm>
          <a:prstGeom prst="rect">
            <a:avLst/>
          </a:prstGeom>
        </p:spPr>
        <p:txBody>
          <a:bodyPr wrap="none" lIns="91431" tIns="45716" rIns="91431" bIns="45716">
            <a:spAutoFit/>
          </a:bodyPr>
          <a:lstStyle/>
          <a:p>
            <a:pPr algn="l"/>
            <a:r>
              <a:rPr lang="zh-CN" altLang="en-US" b="1" dirty="0">
                <a:solidFill>
                  <a:srgbClr val="2676FF"/>
                </a:solidFill>
                <a:ea typeface="微软雅黑" panose="020B0503020204020204" charset="-122"/>
                <a:sym typeface="+mn-ea"/>
              </a:rPr>
              <a:t>龙芯</a:t>
            </a:r>
            <a:r>
              <a:rPr lang="en-US" altLang="zh-CN" b="1" dirty="0">
                <a:solidFill>
                  <a:srgbClr val="2676FF"/>
                </a:solidFill>
                <a:ea typeface="微软雅黑" panose="020B0503020204020204" charset="-122"/>
                <a:sym typeface="+mn-ea"/>
              </a:rPr>
              <a:t>2K1000</a:t>
            </a:r>
            <a:r>
              <a:rPr lang="zh-CN" altLang="en-US" b="1" dirty="0">
                <a:solidFill>
                  <a:srgbClr val="2676FF"/>
                </a:solidFill>
                <a:ea typeface="微软雅黑" panose="020B0503020204020204" charset="-122"/>
                <a:sym typeface="+mn-ea"/>
              </a:rPr>
              <a:t>的</a:t>
            </a:r>
            <a:r>
              <a:rPr lang="en-US" altLang="zh-CN" b="1" dirty="0">
                <a:solidFill>
                  <a:srgbClr val="2676FF"/>
                </a:solidFill>
                <a:ea typeface="微软雅黑" panose="020B0503020204020204" charset="-122"/>
                <a:sym typeface="+mn-ea"/>
              </a:rPr>
              <a:t>PWM</a:t>
            </a:r>
            <a:endParaRPr lang="zh-CN" altLang="en-US"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01" name="文本框 100"/>
          <p:cNvSpPr txBox="1"/>
          <p:nvPr/>
        </p:nvSpPr>
        <p:spPr>
          <a:xfrm>
            <a:off x="6140450" y="5445125"/>
            <a:ext cx="5384165" cy="368300"/>
          </a:xfrm>
          <a:prstGeom prst="rect">
            <a:avLst/>
          </a:prstGeom>
          <a:noFill/>
          <a:ln w="9525">
            <a:noFill/>
          </a:ln>
        </p:spPr>
        <p:txBody>
          <a:bodyPr wrap="square">
            <a:spAutoFit/>
          </a:bodyPr>
          <a:p>
            <a:pPr marL="0" indent="266700" algn="ctr"/>
            <a:r>
              <a:rPr lang="en-US" sz="1800" b="0">
                <a:latin typeface="微软雅黑" panose="020B0503020204020204" charset="-122"/>
                <a:ea typeface="微软雅黑" panose="020B0503020204020204" charset="-122"/>
              </a:rPr>
              <a:t>PWM</a:t>
            </a:r>
            <a:r>
              <a:rPr lang="zh-CN" altLang="en-US" sz="1800" b="0">
                <a:latin typeface="微软雅黑" panose="020B0503020204020204" charset="-122"/>
                <a:ea typeface="微软雅黑" panose="020B0503020204020204" charset="-122"/>
              </a:rPr>
              <a:t>驱动</a:t>
            </a:r>
            <a:r>
              <a:rPr lang="zh-CN" altLang="en-US" sz="1800" b="0">
                <a:latin typeface="微软雅黑" panose="020B0503020204020204" charset="-122"/>
                <a:ea typeface="微软雅黑" panose="020B0503020204020204" charset="-122"/>
              </a:rPr>
              <a:t>文件</a:t>
            </a:r>
            <a:endParaRPr lang="zh-CN" altLang="en-US" sz="1800" b="0">
              <a:latin typeface="微软雅黑" panose="020B0503020204020204" charset="-122"/>
              <a:ea typeface="微软雅黑" panose="020B0503020204020204" charset="-122"/>
            </a:endParaRPr>
          </a:p>
        </p:txBody>
      </p:sp>
      <p:pic>
        <p:nvPicPr>
          <p:cNvPr id="2" name="图片 1" descr="公司图标"/>
          <p:cNvPicPr>
            <a:picLocks noChangeAspect="1"/>
          </p:cNvPicPr>
          <p:nvPr/>
        </p:nvPicPr>
        <p:blipFill>
          <a:blip r:embed="rId1"/>
          <a:stretch>
            <a:fillRect/>
          </a:stretch>
        </p:blipFill>
        <p:spPr>
          <a:xfrm>
            <a:off x="7103110" y="0"/>
            <a:ext cx="2962275" cy="785495"/>
          </a:xfrm>
          <a:prstGeom prst="rect">
            <a:avLst/>
          </a:prstGeom>
        </p:spPr>
      </p:pic>
      <p:pic>
        <p:nvPicPr>
          <p:cNvPr id="7" name="图片 6"/>
          <p:cNvPicPr>
            <a:picLocks noChangeAspect="1"/>
          </p:cNvPicPr>
          <p:nvPr/>
        </p:nvPicPr>
        <p:blipFill>
          <a:blip r:embed="rId2"/>
          <a:stretch>
            <a:fillRect/>
          </a:stretch>
        </p:blipFill>
        <p:spPr>
          <a:xfrm>
            <a:off x="6022340" y="1556385"/>
            <a:ext cx="5619750" cy="3578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wipe(up)">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p:bldP spid="101" grpId="0"/>
      <p:bldP spid="10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355600" y="133350"/>
            <a:ext cx="840390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zh-CN" altLang="en-US" sz="3200" b="1" dirty="0">
                <a:solidFill>
                  <a:srgbClr val="2676FF"/>
                </a:solidFill>
                <a:ea typeface="微软雅黑" panose="020B0503020204020204" charset="-122"/>
              </a:rPr>
              <a:t>一、</a:t>
            </a:r>
            <a:r>
              <a:rPr lang="en-US" altLang="zh-CN" sz="3200" b="1" dirty="0">
                <a:solidFill>
                  <a:srgbClr val="2676FF"/>
                </a:solidFill>
                <a:ea typeface="微软雅黑" panose="020B0503020204020204" charset="-122"/>
              </a:rPr>
              <a:t>PWM</a:t>
            </a:r>
            <a:r>
              <a:rPr lang="zh-CN" altLang="en-US" sz="3200" b="1" dirty="0">
                <a:solidFill>
                  <a:srgbClr val="2676FF"/>
                </a:solidFill>
                <a:ea typeface="微软雅黑" panose="020B0503020204020204" charset="-122"/>
              </a:rPr>
              <a:t>驱动</a:t>
            </a:r>
            <a:endParaRPr lang="zh-CN" altLang="en-US" sz="3200" b="1" dirty="0">
              <a:solidFill>
                <a:srgbClr val="2676FF"/>
              </a:solidFill>
              <a:ea typeface="微软雅黑" panose="020B0503020204020204" charset="-122"/>
            </a:endParaRPr>
          </a:p>
        </p:txBody>
      </p:sp>
      <p:sp>
        <p:nvSpPr>
          <p:cNvPr id="4" name="矩形 3"/>
          <p:cNvSpPr>
            <a:spLocks noChangeArrowheads="1"/>
          </p:cNvSpPr>
          <p:nvPr/>
        </p:nvSpPr>
        <p:spPr bwMode="auto">
          <a:xfrm>
            <a:off x="380365" y="1557020"/>
            <a:ext cx="5566410" cy="216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spcBef>
                <a:spcPct val="0"/>
              </a:spcBef>
              <a:buNone/>
            </a:pPr>
            <a:r>
              <a:rPr lang="en-US" sz="1800" dirty="0">
                <a:solidFill>
                  <a:schemeClr val="tx1">
                    <a:lumMod val="65000"/>
                    <a:lumOff val="35000"/>
                  </a:schemeClr>
                </a:solidFill>
                <a:cs typeface="微软雅黑" panose="020B0503020204020204" charset="-122"/>
              </a:rPr>
              <a:t>       PWM</a:t>
            </a:r>
            <a:r>
              <a:rPr lang="zh-CN" altLang="en-US" sz="1800" dirty="0">
                <a:solidFill>
                  <a:schemeClr val="tx1">
                    <a:lumMod val="65000"/>
                    <a:lumOff val="35000"/>
                  </a:schemeClr>
                </a:solidFill>
                <a:cs typeface="微软雅黑" panose="020B0503020204020204" charset="-122"/>
              </a:rPr>
              <a:t>的驱动编写十分简单，只需要修改这几个文件的值就能输出相应宽度频率的脉冲，从而达到控制马达、LED、振动器等模拟器件的</a:t>
            </a:r>
            <a:r>
              <a:rPr lang="zh-CN" altLang="en-US" sz="1800" dirty="0">
                <a:solidFill>
                  <a:schemeClr val="tx1">
                    <a:lumMod val="65000"/>
                    <a:lumOff val="35000"/>
                  </a:schemeClr>
                </a:solidFill>
                <a:cs typeface="微软雅黑" panose="020B0503020204020204" charset="-122"/>
              </a:rPr>
              <a:t>目的。</a:t>
            </a:r>
            <a:r>
              <a:rPr lang="en-US" altLang="zh-CN" sz="1800" dirty="0">
                <a:solidFill>
                  <a:schemeClr val="tx1">
                    <a:lumMod val="65000"/>
                    <a:lumOff val="35000"/>
                  </a:schemeClr>
                </a:solidFill>
                <a:cs typeface="微软雅黑" panose="020B0503020204020204" charset="-122"/>
              </a:rPr>
              <a:t> </a:t>
            </a:r>
            <a:endParaRPr lang="en-US" altLang="zh-CN" sz="1800" dirty="0">
              <a:solidFill>
                <a:schemeClr val="tx1">
                  <a:lumMod val="65000"/>
                  <a:lumOff val="35000"/>
                </a:schemeClr>
              </a:solidFill>
              <a:cs typeface="微软雅黑" panose="020B0503020204020204" charset="-122"/>
            </a:endParaRPr>
          </a:p>
          <a:p>
            <a:pPr>
              <a:lnSpc>
                <a:spcPct val="150000"/>
              </a:lnSpc>
              <a:spcBef>
                <a:spcPct val="0"/>
              </a:spcBef>
              <a:buNone/>
            </a:pPr>
            <a:r>
              <a:rPr lang="en-US" sz="1800" dirty="0">
                <a:solidFill>
                  <a:schemeClr val="tx1">
                    <a:lumMod val="65000"/>
                    <a:lumOff val="35000"/>
                  </a:schemeClr>
                </a:solidFill>
                <a:cs typeface="微软雅黑" panose="020B0503020204020204" charset="-122"/>
                <a:sym typeface="+mn-ea"/>
              </a:rPr>
              <a:t>       </a:t>
            </a:r>
            <a:r>
              <a:rPr lang="zh-CN" altLang="en-US" sz="1800" dirty="0">
                <a:solidFill>
                  <a:schemeClr val="tx1">
                    <a:lumMod val="65000"/>
                    <a:lumOff val="35000"/>
                  </a:schemeClr>
                </a:solidFill>
                <a:cs typeface="微软雅黑" panose="020B0503020204020204" charset="-122"/>
                <a:sym typeface="+mn-ea"/>
              </a:rPr>
              <a:t>其核心代码就是使用</a:t>
            </a:r>
            <a:r>
              <a:rPr lang="en-US" altLang="zh-CN" sz="1800" dirty="0">
                <a:solidFill>
                  <a:schemeClr val="tx1">
                    <a:lumMod val="65000"/>
                    <a:lumOff val="35000"/>
                  </a:schemeClr>
                </a:solidFill>
                <a:cs typeface="微软雅黑" panose="020B0503020204020204" charset="-122"/>
                <a:sym typeface="+mn-ea"/>
              </a:rPr>
              <a:t>open()</a:t>
            </a:r>
            <a:r>
              <a:rPr lang="zh-CN" altLang="en-US" sz="1800" dirty="0">
                <a:solidFill>
                  <a:schemeClr val="tx1">
                    <a:lumMod val="65000"/>
                    <a:lumOff val="35000"/>
                  </a:schemeClr>
                </a:solidFill>
                <a:cs typeface="微软雅黑" panose="020B0503020204020204" charset="-122"/>
                <a:sym typeface="+mn-ea"/>
              </a:rPr>
              <a:t>函数打开对应的文件，然后用</a:t>
            </a:r>
            <a:r>
              <a:rPr lang="en-US" altLang="zh-CN" sz="1800" dirty="0">
                <a:solidFill>
                  <a:schemeClr val="tx1">
                    <a:lumMod val="65000"/>
                    <a:lumOff val="35000"/>
                  </a:schemeClr>
                </a:solidFill>
                <a:cs typeface="微软雅黑" panose="020B0503020204020204" charset="-122"/>
                <a:sym typeface="+mn-ea"/>
              </a:rPr>
              <a:t>write()</a:t>
            </a:r>
            <a:r>
              <a:rPr lang="zh-CN" altLang="en-US" sz="1800" dirty="0">
                <a:solidFill>
                  <a:schemeClr val="tx1">
                    <a:lumMod val="65000"/>
                    <a:lumOff val="35000"/>
                  </a:schemeClr>
                </a:solidFill>
                <a:cs typeface="微软雅黑" panose="020B0503020204020204" charset="-122"/>
                <a:sym typeface="+mn-ea"/>
              </a:rPr>
              <a:t>函数修改文件的值。如</a:t>
            </a:r>
            <a:r>
              <a:rPr lang="zh-CN" altLang="en-US" sz="1800" dirty="0">
                <a:solidFill>
                  <a:schemeClr val="tx1">
                    <a:lumMod val="65000"/>
                    <a:lumOff val="35000"/>
                  </a:schemeClr>
                </a:solidFill>
                <a:cs typeface="微软雅黑" panose="020B0503020204020204" charset="-122"/>
                <a:sym typeface="+mn-ea"/>
              </a:rPr>
              <a:t>图所示。</a:t>
            </a:r>
            <a:endParaRPr lang="zh-CN" altLang="en-US" sz="1800" dirty="0">
              <a:solidFill>
                <a:schemeClr val="tx1">
                  <a:lumMod val="65000"/>
                  <a:lumOff val="35000"/>
                </a:schemeClr>
              </a:solidFill>
              <a:cs typeface="微软雅黑" panose="020B0503020204020204" charset="-122"/>
              <a:sym typeface="+mn-ea"/>
            </a:endParaRPr>
          </a:p>
        </p:txBody>
      </p:sp>
      <p:sp>
        <p:nvSpPr>
          <p:cNvPr id="5" name="燕尾形 19"/>
          <p:cNvSpPr/>
          <p:nvPr/>
        </p:nvSpPr>
        <p:spPr>
          <a:xfrm>
            <a:off x="396471" y="1216135"/>
            <a:ext cx="298135" cy="330559"/>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6" name="矩形 5"/>
          <p:cNvSpPr/>
          <p:nvPr/>
        </p:nvSpPr>
        <p:spPr>
          <a:xfrm>
            <a:off x="838622" y="1196752"/>
            <a:ext cx="1883410" cy="367030"/>
          </a:xfrm>
          <a:prstGeom prst="rect">
            <a:avLst/>
          </a:prstGeom>
        </p:spPr>
        <p:txBody>
          <a:bodyPr wrap="none" lIns="91431" tIns="45716" rIns="91431" bIns="45716">
            <a:spAutoFit/>
          </a:bodyPr>
          <a:lstStyle/>
          <a:p>
            <a:pPr algn="l">
              <a:buClrTx/>
              <a:buSzTx/>
              <a:buFontTx/>
            </a:pPr>
            <a:r>
              <a:rPr lang="zh-CN" altLang="en-US" sz="1800" b="1" dirty="0">
                <a:solidFill>
                  <a:srgbClr val="2676FF"/>
                </a:solidFill>
                <a:ea typeface="微软雅黑" panose="020B0503020204020204" charset="-122"/>
                <a:sym typeface="+mn-ea"/>
              </a:rPr>
              <a:t>PWM的驱动代码</a:t>
            </a:r>
            <a:endParaRPr lang="zh-CN" altLang="en-US" sz="1800" b="1" dirty="0">
              <a:solidFill>
                <a:srgbClr val="2676FF"/>
              </a:solidFill>
              <a:ea typeface="微软雅黑" panose="020B0503020204020204" charset="-122"/>
              <a:sym typeface="+mn-ea"/>
            </a:endParaRPr>
          </a:p>
        </p:txBody>
      </p:sp>
      <p:sp>
        <p:nvSpPr>
          <p:cNvPr id="101" name="文本框 100"/>
          <p:cNvSpPr txBox="1"/>
          <p:nvPr/>
        </p:nvSpPr>
        <p:spPr>
          <a:xfrm>
            <a:off x="6022975" y="6236970"/>
            <a:ext cx="5384165" cy="368300"/>
          </a:xfrm>
          <a:prstGeom prst="rect">
            <a:avLst/>
          </a:prstGeom>
          <a:noFill/>
          <a:ln w="9525">
            <a:noFill/>
          </a:ln>
        </p:spPr>
        <p:txBody>
          <a:bodyPr wrap="square">
            <a:spAutoFit/>
          </a:bodyPr>
          <a:p>
            <a:pPr marL="0" indent="266700" algn="ctr"/>
            <a:r>
              <a:rPr lang="en-US" sz="1800" b="0">
                <a:latin typeface="微软雅黑" panose="020B0503020204020204" charset="-122"/>
                <a:ea typeface="微软雅黑" panose="020B0503020204020204" charset="-122"/>
              </a:rPr>
              <a:t>PWM</a:t>
            </a:r>
            <a:r>
              <a:rPr lang="zh-CN" altLang="en-US" sz="1800" b="0">
                <a:latin typeface="微软雅黑" panose="020B0503020204020204" charset="-122"/>
                <a:ea typeface="微软雅黑" panose="020B0503020204020204" charset="-122"/>
              </a:rPr>
              <a:t>驱动</a:t>
            </a:r>
            <a:r>
              <a:rPr lang="zh-CN" altLang="en-US" sz="1800" b="0">
                <a:latin typeface="微软雅黑" panose="020B0503020204020204" charset="-122"/>
                <a:ea typeface="微软雅黑" panose="020B0503020204020204" charset="-122"/>
              </a:rPr>
              <a:t>文件</a:t>
            </a:r>
            <a:endParaRPr lang="zh-CN" altLang="en-US" sz="1800" b="0">
              <a:latin typeface="微软雅黑" panose="020B0503020204020204" charset="-122"/>
              <a:ea typeface="微软雅黑" panose="020B0503020204020204" charset="-122"/>
            </a:endParaRPr>
          </a:p>
        </p:txBody>
      </p:sp>
      <p:pic>
        <p:nvPicPr>
          <p:cNvPr id="2" name="图片 1" descr="公司图标"/>
          <p:cNvPicPr>
            <a:picLocks noChangeAspect="1"/>
          </p:cNvPicPr>
          <p:nvPr/>
        </p:nvPicPr>
        <p:blipFill>
          <a:blip r:embed="rId1"/>
          <a:stretch>
            <a:fillRect/>
          </a:stretch>
        </p:blipFill>
        <p:spPr>
          <a:xfrm>
            <a:off x="7103110" y="0"/>
            <a:ext cx="2962275" cy="785495"/>
          </a:xfrm>
          <a:prstGeom prst="rect">
            <a:avLst/>
          </a:prstGeom>
        </p:spPr>
      </p:pic>
      <p:pic>
        <p:nvPicPr>
          <p:cNvPr id="9" name="图片 8"/>
          <p:cNvPicPr>
            <a:picLocks noChangeAspect="1"/>
          </p:cNvPicPr>
          <p:nvPr/>
        </p:nvPicPr>
        <p:blipFill>
          <a:blip r:embed="rId2"/>
          <a:stretch>
            <a:fillRect/>
          </a:stretch>
        </p:blipFill>
        <p:spPr>
          <a:xfrm>
            <a:off x="6094730" y="1162050"/>
            <a:ext cx="5401310" cy="4426585"/>
          </a:xfrm>
          <a:prstGeom prst="rect">
            <a:avLst/>
          </a:prstGeom>
        </p:spPr>
      </p:pic>
      <p:pic>
        <p:nvPicPr>
          <p:cNvPr id="10" name="图片 9"/>
          <p:cNvPicPr>
            <a:picLocks noChangeAspect="1"/>
          </p:cNvPicPr>
          <p:nvPr/>
        </p:nvPicPr>
        <p:blipFill>
          <a:blip r:embed="rId3"/>
          <a:stretch>
            <a:fillRect/>
          </a:stretch>
        </p:blipFill>
        <p:spPr>
          <a:xfrm>
            <a:off x="6022340" y="1269365"/>
            <a:ext cx="5937250" cy="43408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wipe(up)">
                                      <p:cBhvr>
                                        <p:cTn id="27" dur="500"/>
                                        <p:tgtEl>
                                          <p:spTgt spid="101"/>
                                        </p:tgtEl>
                                      </p:cBhvr>
                                    </p:animEffect>
                                  </p:childTnLst>
                                </p:cTn>
                              </p:par>
                            </p:childTnLst>
                          </p:cTn>
                        </p:par>
                        <p:par>
                          <p:cTn id="28" fill="hold">
                            <p:stCondLst>
                              <p:cond delay="3500"/>
                            </p:stCondLst>
                            <p:childTnLst>
                              <p:par>
                                <p:cTn id="29" presetID="3" presetClass="entr" presetSubtype="10" fill="hold" nodeType="afterEffect">
                                  <p:stCondLst>
                                    <p:cond delay="500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p:bldP spid="101" grpId="0"/>
      <p:bldP spid="10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355600" y="133350"/>
            <a:ext cx="840390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zh-CN" altLang="en-US" sz="3200" b="1" dirty="0">
                <a:solidFill>
                  <a:srgbClr val="2676FF"/>
                </a:solidFill>
                <a:ea typeface="微软雅黑" panose="020B0503020204020204" charset="-122"/>
              </a:rPr>
              <a:t>二、</a:t>
            </a:r>
            <a:r>
              <a:rPr lang="en-US" sz="3200" b="1" dirty="0">
                <a:solidFill>
                  <a:srgbClr val="2676FF"/>
                </a:solidFill>
                <a:ea typeface="微软雅黑" panose="020B0503020204020204" charset="-122"/>
              </a:rPr>
              <a:t>I2C</a:t>
            </a:r>
            <a:r>
              <a:rPr lang="zh-CN" altLang="en-US" sz="3200" b="1" dirty="0">
                <a:solidFill>
                  <a:srgbClr val="2676FF"/>
                </a:solidFill>
                <a:ea typeface="微软雅黑" panose="020B0503020204020204" charset="-122"/>
              </a:rPr>
              <a:t>驱动</a:t>
            </a:r>
            <a:endParaRPr lang="zh-CN" altLang="en-US" sz="3200" b="1" dirty="0">
              <a:solidFill>
                <a:srgbClr val="2676FF"/>
              </a:solidFill>
              <a:ea typeface="微软雅黑" panose="020B0503020204020204" charset="-122"/>
            </a:endParaRPr>
          </a:p>
        </p:txBody>
      </p:sp>
      <p:sp>
        <p:nvSpPr>
          <p:cNvPr id="4" name="矩形 3"/>
          <p:cNvSpPr>
            <a:spLocks noChangeArrowheads="1"/>
          </p:cNvSpPr>
          <p:nvPr/>
        </p:nvSpPr>
        <p:spPr bwMode="auto">
          <a:xfrm>
            <a:off x="380365" y="1557020"/>
            <a:ext cx="5566410" cy="341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spcBef>
                <a:spcPct val="0"/>
              </a:spcBef>
              <a:buNone/>
            </a:pPr>
            <a:r>
              <a:rPr lang="en-US" altLang="zh-CN" sz="1800" dirty="0">
                <a:solidFill>
                  <a:schemeClr val="tx1">
                    <a:lumMod val="65000"/>
                    <a:lumOff val="35000"/>
                  </a:schemeClr>
                </a:solidFill>
              </a:rPr>
              <a:t>     </a:t>
            </a:r>
            <a:r>
              <a:rPr lang="en-US" altLang="zh-CN" sz="1800" dirty="0">
                <a:solidFill>
                  <a:schemeClr val="tx1">
                    <a:lumMod val="65000"/>
                    <a:lumOff val="35000"/>
                  </a:schemeClr>
                </a:solidFill>
                <a:cs typeface="微软雅黑" panose="020B0503020204020204" charset="-122"/>
              </a:rPr>
              <a:t> </a:t>
            </a:r>
            <a:r>
              <a:rPr sz="1800" dirty="0">
                <a:solidFill>
                  <a:schemeClr val="tx1">
                    <a:lumMod val="65000"/>
                    <a:lumOff val="35000"/>
                  </a:schemeClr>
                </a:solidFill>
                <a:cs typeface="微软雅黑" panose="020B0503020204020204" charset="-122"/>
              </a:rPr>
              <a:t>龙芯2K1000</a:t>
            </a:r>
            <a:r>
              <a:rPr lang="zh-CN" sz="1800" dirty="0">
                <a:solidFill>
                  <a:schemeClr val="tx1">
                    <a:lumMod val="65000"/>
                    <a:lumOff val="35000"/>
                  </a:schemeClr>
                </a:solidFill>
                <a:cs typeface="微软雅黑" panose="020B0503020204020204" charset="-122"/>
              </a:rPr>
              <a:t>拥有两路</a:t>
            </a:r>
            <a:r>
              <a:rPr lang="en-US" altLang="zh-CN" sz="1800" dirty="0">
                <a:solidFill>
                  <a:schemeClr val="tx1">
                    <a:lumMod val="65000"/>
                    <a:lumOff val="35000"/>
                  </a:schemeClr>
                </a:solidFill>
                <a:cs typeface="微软雅黑" panose="020B0503020204020204" charset="-122"/>
              </a:rPr>
              <a:t>I2C</a:t>
            </a:r>
            <a:r>
              <a:rPr lang="zh-CN" altLang="en-US" sz="1800" dirty="0">
                <a:solidFill>
                  <a:schemeClr val="tx1">
                    <a:lumMod val="65000"/>
                    <a:lumOff val="35000"/>
                  </a:schemeClr>
                </a:solidFill>
                <a:cs typeface="微软雅黑" panose="020B0503020204020204" charset="-122"/>
              </a:rPr>
              <a:t>接口，</a:t>
            </a:r>
            <a:r>
              <a:rPr lang="zh-CN" altLang="en-US" sz="1800" dirty="0">
                <a:solidFill>
                  <a:schemeClr val="tx1">
                    <a:lumMod val="65000"/>
                    <a:lumOff val="35000"/>
                  </a:schemeClr>
                </a:solidFill>
                <a:cs typeface="微软雅黑" panose="020B0503020204020204" charset="-122"/>
                <a:sym typeface="+mn-ea"/>
              </a:rPr>
              <a:t>用于与</a:t>
            </a:r>
            <a:r>
              <a:rPr lang="zh-CN" altLang="en-US" sz="1800" dirty="0">
                <a:solidFill>
                  <a:schemeClr val="tx1">
                    <a:lumMod val="65000"/>
                    <a:lumOff val="35000"/>
                  </a:schemeClr>
                </a:solidFill>
                <a:cs typeface="微软雅黑" panose="020B0503020204020204" charset="-122"/>
              </a:rPr>
              <a:t>连接在总线上的器件之间传输</a:t>
            </a:r>
            <a:r>
              <a:rPr lang="zh-CN" altLang="en-US" sz="1800" dirty="0">
                <a:solidFill>
                  <a:schemeClr val="tx1">
                    <a:lumMod val="65000"/>
                    <a:lumOff val="35000"/>
                  </a:schemeClr>
                </a:solidFill>
                <a:cs typeface="微软雅黑" panose="020B0503020204020204" charset="-122"/>
              </a:rPr>
              <a:t>数据。</a:t>
            </a:r>
            <a:endParaRPr lang="zh-CN" altLang="en-US" sz="1800" dirty="0">
              <a:solidFill>
                <a:schemeClr val="tx1">
                  <a:lumMod val="65000"/>
                  <a:lumOff val="35000"/>
                </a:schemeClr>
              </a:solidFill>
              <a:cs typeface="微软雅黑" panose="020B0503020204020204" charset="-122"/>
            </a:endParaRPr>
          </a:p>
          <a:p>
            <a:pPr>
              <a:lnSpc>
                <a:spcPct val="150000"/>
              </a:lnSpc>
              <a:spcBef>
                <a:spcPct val="0"/>
              </a:spcBef>
              <a:buNone/>
            </a:pPr>
            <a:r>
              <a:rPr lang="en-US" altLang="zh-CN" sz="1800" dirty="0">
                <a:solidFill>
                  <a:schemeClr val="tx1">
                    <a:lumMod val="65000"/>
                    <a:lumOff val="35000"/>
                  </a:schemeClr>
                </a:solidFill>
                <a:sym typeface="+mn-ea"/>
              </a:rPr>
              <a:t>     </a:t>
            </a:r>
            <a:r>
              <a:rPr lang="en-US" altLang="zh-CN" sz="1800" dirty="0">
                <a:solidFill>
                  <a:schemeClr val="tx1">
                    <a:lumMod val="65000"/>
                    <a:lumOff val="35000"/>
                  </a:schemeClr>
                </a:solidFill>
                <a:cs typeface="微软雅黑" panose="020B0503020204020204" charset="-122"/>
                <a:sym typeface="+mn-ea"/>
              </a:rPr>
              <a:t> </a:t>
            </a:r>
            <a:r>
              <a:rPr lang="zh-CN" altLang="en-US" sz="1800" dirty="0">
                <a:solidFill>
                  <a:schemeClr val="tx1">
                    <a:lumMod val="65000"/>
                    <a:lumOff val="35000"/>
                  </a:schemeClr>
                </a:solidFill>
                <a:cs typeface="微软雅黑" panose="020B0503020204020204" charset="-122"/>
              </a:rPr>
              <a:t>I2C总线只有两根双向信号线。一根是数据线SDA，另一根是时钟线SCL。</a:t>
            </a:r>
            <a:endParaRPr lang="zh-CN" altLang="en-US" sz="1800" dirty="0">
              <a:solidFill>
                <a:schemeClr val="tx1">
                  <a:lumMod val="65000"/>
                  <a:lumOff val="35000"/>
                </a:schemeClr>
              </a:solidFill>
              <a:cs typeface="微软雅黑" panose="020B0503020204020204" charset="-122"/>
            </a:endParaRPr>
          </a:p>
          <a:p>
            <a:pPr>
              <a:lnSpc>
                <a:spcPct val="150000"/>
              </a:lnSpc>
              <a:spcBef>
                <a:spcPct val="0"/>
              </a:spcBef>
              <a:buNone/>
            </a:pPr>
            <a:r>
              <a:rPr lang="en-US" altLang="zh-CN" sz="1800" dirty="0">
                <a:solidFill>
                  <a:schemeClr val="tx1">
                    <a:lumMod val="65000"/>
                    <a:lumOff val="35000"/>
                  </a:schemeClr>
                </a:solidFill>
                <a:sym typeface="+mn-ea"/>
              </a:rPr>
              <a:t>     </a:t>
            </a:r>
            <a:r>
              <a:rPr lang="en-US" altLang="zh-CN" sz="1800" dirty="0">
                <a:solidFill>
                  <a:schemeClr val="tx1">
                    <a:lumMod val="65000"/>
                    <a:lumOff val="35000"/>
                  </a:schemeClr>
                </a:solidFill>
                <a:cs typeface="微软雅黑" panose="020B0503020204020204" charset="-122"/>
                <a:sym typeface="+mn-ea"/>
              </a:rPr>
              <a:t> </a:t>
            </a:r>
            <a:r>
              <a:rPr lang="zh-CN" altLang="en-US" sz="1800" dirty="0">
                <a:solidFill>
                  <a:schemeClr val="tx1">
                    <a:lumMod val="65000"/>
                    <a:lumOff val="35000"/>
                  </a:schemeClr>
                </a:solidFill>
                <a:cs typeface="微软雅黑" panose="020B0503020204020204" charset="-122"/>
              </a:rPr>
              <a:t>SCL：上升沿将数据输入到每个EEPROM器件中；下降沿驱动EEPROM器件输出数据。（边沿触发）</a:t>
            </a:r>
            <a:endParaRPr lang="zh-CN" altLang="en-US" sz="1800" dirty="0">
              <a:solidFill>
                <a:schemeClr val="tx1">
                  <a:lumMod val="65000"/>
                  <a:lumOff val="35000"/>
                </a:schemeClr>
              </a:solidFill>
              <a:cs typeface="微软雅黑" panose="020B0503020204020204" charset="-122"/>
            </a:endParaRPr>
          </a:p>
          <a:p>
            <a:pPr>
              <a:lnSpc>
                <a:spcPct val="150000"/>
              </a:lnSpc>
              <a:spcBef>
                <a:spcPct val="0"/>
              </a:spcBef>
              <a:buNone/>
            </a:pPr>
            <a:r>
              <a:rPr lang="en-US" altLang="zh-CN" sz="1800" dirty="0">
                <a:solidFill>
                  <a:schemeClr val="tx1">
                    <a:lumMod val="65000"/>
                    <a:lumOff val="35000"/>
                  </a:schemeClr>
                </a:solidFill>
                <a:sym typeface="+mn-ea"/>
              </a:rPr>
              <a:t>     </a:t>
            </a:r>
            <a:r>
              <a:rPr lang="en-US" altLang="zh-CN" sz="1800" dirty="0">
                <a:solidFill>
                  <a:schemeClr val="tx1">
                    <a:lumMod val="65000"/>
                    <a:lumOff val="35000"/>
                  </a:schemeClr>
                </a:solidFill>
                <a:cs typeface="微软雅黑" panose="020B0503020204020204" charset="-122"/>
                <a:sym typeface="+mn-ea"/>
              </a:rPr>
              <a:t> </a:t>
            </a:r>
            <a:r>
              <a:rPr lang="zh-CN" altLang="en-US" sz="1800" dirty="0">
                <a:solidFill>
                  <a:schemeClr val="tx1">
                    <a:lumMod val="65000"/>
                    <a:lumOff val="35000"/>
                  </a:schemeClr>
                </a:solidFill>
                <a:cs typeface="微软雅黑" panose="020B0503020204020204" charset="-122"/>
              </a:rPr>
              <a:t>SDA：双向数据线，为OD门，与其它任意数量的OD与OC门成线与关系。</a:t>
            </a:r>
            <a:endParaRPr lang="zh-CN" altLang="en-US" sz="1800" dirty="0">
              <a:solidFill>
                <a:schemeClr val="tx1">
                  <a:lumMod val="65000"/>
                  <a:lumOff val="35000"/>
                </a:schemeClr>
              </a:solidFill>
              <a:cs typeface="微软雅黑" panose="020B0503020204020204" charset="-122"/>
            </a:endParaRPr>
          </a:p>
        </p:txBody>
      </p:sp>
      <p:sp>
        <p:nvSpPr>
          <p:cNvPr id="5" name="燕尾形 19"/>
          <p:cNvSpPr/>
          <p:nvPr/>
        </p:nvSpPr>
        <p:spPr>
          <a:xfrm>
            <a:off x="396471" y="1216135"/>
            <a:ext cx="298135" cy="330559"/>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6" name="矩形 5"/>
          <p:cNvSpPr/>
          <p:nvPr/>
        </p:nvSpPr>
        <p:spPr>
          <a:xfrm>
            <a:off x="838622" y="1196752"/>
            <a:ext cx="2023110" cy="367030"/>
          </a:xfrm>
          <a:prstGeom prst="rect">
            <a:avLst/>
          </a:prstGeom>
        </p:spPr>
        <p:txBody>
          <a:bodyPr wrap="none" lIns="91431" tIns="45716" rIns="91431" bIns="45716">
            <a:spAutoFit/>
          </a:bodyPr>
          <a:lstStyle/>
          <a:p>
            <a:pPr algn="l"/>
            <a:r>
              <a:rPr lang="zh-CN" altLang="en-US" b="1" dirty="0">
                <a:solidFill>
                  <a:srgbClr val="2676FF"/>
                </a:solidFill>
                <a:ea typeface="微软雅黑" panose="020B0503020204020204" charset="-122"/>
                <a:sym typeface="+mn-ea"/>
              </a:rPr>
              <a:t>龙芯</a:t>
            </a:r>
            <a:r>
              <a:rPr lang="en-US" altLang="zh-CN" b="1" dirty="0">
                <a:solidFill>
                  <a:srgbClr val="2676FF"/>
                </a:solidFill>
                <a:ea typeface="微软雅黑" panose="020B0503020204020204" charset="-122"/>
                <a:sym typeface="+mn-ea"/>
              </a:rPr>
              <a:t>2K1000</a:t>
            </a:r>
            <a:r>
              <a:rPr lang="zh-CN" altLang="en-US" b="1" dirty="0">
                <a:solidFill>
                  <a:srgbClr val="2676FF"/>
                </a:solidFill>
                <a:ea typeface="微软雅黑" panose="020B0503020204020204" charset="-122"/>
                <a:sym typeface="+mn-ea"/>
              </a:rPr>
              <a:t>的</a:t>
            </a:r>
            <a:r>
              <a:rPr lang="en-US" altLang="zh-CN" b="1" dirty="0">
                <a:solidFill>
                  <a:srgbClr val="2676FF"/>
                </a:solidFill>
                <a:ea typeface="微软雅黑" panose="020B0503020204020204" charset="-122"/>
                <a:sym typeface="+mn-ea"/>
              </a:rPr>
              <a:t>I2C</a:t>
            </a:r>
            <a:endParaRPr lang="zh-CN" altLang="en-US" b="1" dirty="0">
              <a:solidFill>
                <a:srgbClr val="2676FF"/>
              </a:solidFill>
              <a:ea typeface="微软雅黑" panose="020B0503020204020204" charset="-122"/>
              <a:sym typeface="+mn-ea"/>
            </a:endParaRPr>
          </a:p>
        </p:txBody>
      </p:sp>
      <p:sp>
        <p:nvSpPr>
          <p:cNvPr id="101" name="文本框 100"/>
          <p:cNvSpPr txBox="1"/>
          <p:nvPr/>
        </p:nvSpPr>
        <p:spPr>
          <a:xfrm>
            <a:off x="5735320" y="5733415"/>
            <a:ext cx="5384165" cy="368300"/>
          </a:xfrm>
          <a:prstGeom prst="rect">
            <a:avLst/>
          </a:prstGeom>
          <a:noFill/>
          <a:ln w="9525">
            <a:noFill/>
          </a:ln>
        </p:spPr>
        <p:txBody>
          <a:bodyPr wrap="square">
            <a:spAutoFit/>
          </a:bodyPr>
          <a:p>
            <a:pPr marL="0" indent="266700" algn="ctr"/>
            <a:r>
              <a:rPr lang="zh-CN" sz="1800" b="0">
                <a:latin typeface="微软雅黑" panose="020B0503020204020204" charset="-122"/>
                <a:ea typeface="微软雅黑" panose="020B0503020204020204" charset="-122"/>
              </a:rPr>
              <a:t>接口定义</a:t>
            </a:r>
            <a:endParaRPr lang="zh-CN" sz="1800" b="0">
              <a:latin typeface="微软雅黑" panose="020B0503020204020204" charset="-122"/>
              <a:ea typeface="微软雅黑" panose="020B0503020204020204" charset="-122"/>
            </a:endParaRPr>
          </a:p>
        </p:txBody>
      </p:sp>
      <p:pic>
        <p:nvPicPr>
          <p:cNvPr id="2" name="图片 1" descr="公司图标"/>
          <p:cNvPicPr>
            <a:picLocks noChangeAspect="1"/>
          </p:cNvPicPr>
          <p:nvPr/>
        </p:nvPicPr>
        <p:blipFill>
          <a:blip r:embed="rId1"/>
          <a:stretch>
            <a:fillRect/>
          </a:stretch>
        </p:blipFill>
        <p:spPr>
          <a:xfrm>
            <a:off x="7103110" y="0"/>
            <a:ext cx="2962275" cy="785495"/>
          </a:xfrm>
          <a:prstGeom prst="rect">
            <a:avLst/>
          </a:prstGeom>
        </p:spPr>
      </p:pic>
      <p:pic>
        <p:nvPicPr>
          <p:cNvPr id="11" name="图片 11" descr="QQ截图20220309103419"/>
          <p:cNvPicPr>
            <a:picLocks noChangeAspect="1"/>
          </p:cNvPicPr>
          <p:nvPr/>
        </p:nvPicPr>
        <p:blipFill>
          <a:blip r:embed="rId2"/>
          <a:stretch>
            <a:fillRect/>
          </a:stretch>
        </p:blipFill>
        <p:spPr>
          <a:xfrm>
            <a:off x="5947092" y="1700213"/>
            <a:ext cx="5274310" cy="3855085"/>
          </a:xfrm>
          <a:prstGeom prst="rect">
            <a:avLst/>
          </a:prstGeom>
        </p:spPr>
      </p:pic>
      <p:sp>
        <p:nvSpPr>
          <p:cNvPr id="7" name="圆角矩形 6"/>
          <p:cNvSpPr/>
          <p:nvPr/>
        </p:nvSpPr>
        <p:spPr>
          <a:xfrm>
            <a:off x="6598920" y="1988820"/>
            <a:ext cx="1756410" cy="276860"/>
          </a:xfrm>
          <a:prstGeom prst="roundRect">
            <a:avLst/>
          </a:prstGeom>
          <a:noFill/>
          <a:ln w="38100" cap="flat">
            <a:solidFill>
              <a:srgbClr val="00B050"/>
            </a:solidFill>
            <a:miter lim="400000"/>
          </a:ln>
          <a:extLst>
            <a:ext uri="{909E8E84-426E-40DD-AFC4-6F175D3DCCD1}">
              <a14:hiddenFill xmlns:a14="http://schemas.microsoft.com/office/drawing/2010/main">
                <a:solidFill>
                  <a:srgbClr val="996633">
                    <a:alpha val="52000"/>
                  </a:srgbClr>
                </a:solidFill>
              </a14:hiddenFill>
            </a:ext>
          </a:extLst>
        </p:spPr>
        <p:txBody>
          <a:bodyPr wrap="square" lIns="0" tIns="0" rIns="0" bIns="0" numCol="1" anchor="ctr">
            <a:noAutofit/>
          </a:bodyPr>
          <a:p>
            <a:pPr algn="ctr" defTabSz="1088390"/>
            <a:endParaRPr lang="zh-CN" altLang="en-US" sz="2100">
              <a:solidFill>
                <a:prstClr val="black">
                  <a:lumMod val="85000"/>
                  <a:lumOff val="15000"/>
                </a:prstClr>
              </a:solidFill>
              <a:latin typeface="微软雅黑" panose="020B0503020204020204" charset="-122"/>
            </a:endParaRPr>
          </a:p>
        </p:txBody>
      </p:sp>
      <p:sp>
        <p:nvSpPr>
          <p:cNvPr id="8" name="圆角矩形 7"/>
          <p:cNvSpPr/>
          <p:nvPr/>
        </p:nvSpPr>
        <p:spPr>
          <a:xfrm>
            <a:off x="6743065" y="3369945"/>
            <a:ext cx="3885565" cy="127000"/>
          </a:xfrm>
          <a:prstGeom prst="roundRect">
            <a:avLst/>
          </a:prstGeom>
          <a:noFill/>
          <a:ln w="38100" cap="flat">
            <a:solidFill>
              <a:srgbClr val="00B050"/>
            </a:solidFill>
            <a:miter lim="400000"/>
          </a:ln>
          <a:extLst>
            <a:ext uri="{909E8E84-426E-40DD-AFC4-6F175D3DCCD1}">
              <a14:hiddenFill xmlns:a14="http://schemas.microsoft.com/office/drawing/2010/main">
                <a:solidFill>
                  <a:srgbClr val="996633">
                    <a:alpha val="52000"/>
                  </a:srgbClr>
                </a:solidFill>
              </a14:hiddenFill>
            </a:ext>
          </a:extLst>
        </p:spPr>
        <p:txBody>
          <a:bodyPr wrap="square" lIns="0" tIns="0" rIns="0" bIns="0" numCol="1" anchor="ctr">
            <a:noAutofit/>
          </a:bodyPr>
          <a:p>
            <a:pPr algn="ctr" defTabSz="1088390"/>
            <a:endParaRPr lang="zh-CN" altLang="en-US" sz="2100">
              <a:solidFill>
                <a:prstClr val="black">
                  <a:lumMod val="85000"/>
                  <a:lumOff val="15000"/>
                </a:prstClr>
              </a:solidFill>
              <a:latin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wipe(up)">
                                      <p:cBhvr>
                                        <p:cTn id="27" dur="500"/>
                                        <p:tgtEl>
                                          <p:spTgt spid="101"/>
                                        </p:tgtEl>
                                      </p:cBhvr>
                                    </p:animEffect>
                                  </p:childTnLst>
                                </p:cTn>
                              </p:par>
                            </p:childTnLst>
                          </p:cTn>
                        </p:par>
                        <p:par>
                          <p:cTn id="28" fill="hold">
                            <p:stCondLst>
                              <p:cond delay="3500"/>
                            </p:stCondLst>
                            <p:childTnLst>
                              <p:par>
                                <p:cTn id="29" presetID="47"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p:bldP spid="101" grpId="0"/>
      <p:bldP spid="101" grpId="1"/>
      <p:bldP spid="7" grpId="0" animBg="1"/>
      <p:bldP spid="8" grpId="0" animBg="1"/>
      <p:bldP spid="7" grpId="1"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355600" y="133350"/>
            <a:ext cx="840390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zh-CN" altLang="en-US" sz="3200" b="1" dirty="0">
                <a:solidFill>
                  <a:srgbClr val="2676FF"/>
                </a:solidFill>
                <a:ea typeface="微软雅黑" panose="020B0503020204020204" charset="-122"/>
                <a:sym typeface="+mn-ea"/>
              </a:rPr>
              <a:t>二、</a:t>
            </a:r>
            <a:r>
              <a:rPr lang="en-US" sz="3200" b="1" dirty="0">
                <a:solidFill>
                  <a:srgbClr val="2676FF"/>
                </a:solidFill>
                <a:ea typeface="微软雅黑" panose="020B0503020204020204" charset="-122"/>
                <a:sym typeface="+mn-ea"/>
              </a:rPr>
              <a:t>I2C</a:t>
            </a:r>
            <a:r>
              <a:rPr lang="zh-CN" altLang="en-US" sz="3200" b="1" dirty="0">
                <a:solidFill>
                  <a:srgbClr val="2676FF"/>
                </a:solidFill>
                <a:ea typeface="微软雅黑" panose="020B0503020204020204" charset="-122"/>
                <a:sym typeface="+mn-ea"/>
              </a:rPr>
              <a:t>驱动</a:t>
            </a:r>
            <a:endParaRPr lang="zh-CN" altLang="en-US" sz="3200" b="1" dirty="0">
              <a:solidFill>
                <a:srgbClr val="2676FF"/>
              </a:solidFill>
              <a:ea typeface="微软雅黑" panose="020B0503020204020204" charset="-122"/>
            </a:endParaRPr>
          </a:p>
        </p:txBody>
      </p:sp>
      <p:sp>
        <p:nvSpPr>
          <p:cNvPr id="4" name="矩形 3"/>
          <p:cNvSpPr>
            <a:spLocks noChangeArrowheads="1"/>
          </p:cNvSpPr>
          <p:nvPr/>
        </p:nvSpPr>
        <p:spPr bwMode="auto">
          <a:xfrm>
            <a:off x="380365" y="1557020"/>
            <a:ext cx="5566410" cy="299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spcBef>
                <a:spcPct val="0"/>
              </a:spcBef>
              <a:buNone/>
            </a:pPr>
            <a:r>
              <a:rPr lang="en-US" altLang="zh-CN" sz="1800" dirty="0">
                <a:solidFill>
                  <a:schemeClr val="tx1">
                    <a:lumMod val="65000"/>
                    <a:lumOff val="35000"/>
                  </a:schemeClr>
                </a:solidFill>
                <a:sym typeface="+mn-ea"/>
              </a:rPr>
              <a:t>     </a:t>
            </a:r>
            <a:r>
              <a:rPr lang="en-US" altLang="zh-CN" sz="1800" dirty="0">
                <a:solidFill>
                  <a:schemeClr val="tx1">
                    <a:lumMod val="65000"/>
                    <a:lumOff val="35000"/>
                  </a:schemeClr>
                </a:solidFill>
                <a:cs typeface="微软雅黑" panose="020B0503020204020204" charset="-122"/>
                <a:sym typeface="+mn-ea"/>
              </a:rPr>
              <a:t> </a:t>
            </a:r>
            <a:r>
              <a:rPr lang="zh-CN" altLang="en-US" sz="1800" dirty="0">
                <a:solidFill>
                  <a:schemeClr val="tx1">
                    <a:lumMod val="65000"/>
                    <a:lumOff val="35000"/>
                  </a:schemeClr>
                </a:solidFill>
              </a:rPr>
              <a:t>在调试</a:t>
            </a:r>
            <a:r>
              <a:rPr lang="en-US" altLang="zh-CN" sz="1800" dirty="0">
                <a:solidFill>
                  <a:schemeClr val="tx1">
                    <a:lumMod val="65000"/>
                    <a:lumOff val="35000"/>
                  </a:schemeClr>
                </a:solidFill>
              </a:rPr>
              <a:t>I2C</a:t>
            </a:r>
            <a:r>
              <a:rPr lang="zh-CN" altLang="en-US" sz="1800" dirty="0">
                <a:solidFill>
                  <a:schemeClr val="tx1">
                    <a:lumMod val="65000"/>
                    <a:lumOff val="35000"/>
                  </a:schemeClr>
                </a:solidFill>
              </a:rPr>
              <a:t>驱动时，可以使用i2c-tools-4.2测试工具来进行测试。下载</a:t>
            </a:r>
            <a:r>
              <a:rPr lang="zh-CN" altLang="en-US" sz="1800" dirty="0">
                <a:solidFill>
                  <a:schemeClr val="tx1">
                    <a:lumMod val="65000"/>
                    <a:lumOff val="35000"/>
                  </a:schemeClr>
                </a:solidFill>
              </a:rPr>
              <a:t>地址：http://sources.buildroot.net/i2c-tools/</a:t>
            </a:r>
            <a:endParaRPr lang="zh-CN" altLang="en-US" sz="1800" dirty="0">
              <a:solidFill>
                <a:schemeClr val="tx1">
                  <a:lumMod val="65000"/>
                  <a:lumOff val="35000"/>
                </a:schemeClr>
              </a:solidFill>
            </a:endParaRPr>
          </a:p>
          <a:p>
            <a:pPr>
              <a:lnSpc>
                <a:spcPct val="150000"/>
              </a:lnSpc>
              <a:spcBef>
                <a:spcPct val="0"/>
              </a:spcBef>
              <a:buNone/>
            </a:pPr>
            <a:r>
              <a:rPr lang="zh-CN" altLang="en-US" sz="1800" dirty="0">
                <a:solidFill>
                  <a:schemeClr val="tx1">
                    <a:lumMod val="65000"/>
                    <a:lumOff val="35000"/>
                  </a:schemeClr>
                </a:solidFill>
                <a:cs typeface="微软雅黑" panose="020B0503020204020204" charset="-122"/>
                <a:sym typeface="+mn-ea"/>
              </a:rPr>
              <a:t>编译：make EXTRA=tools BUILD_STATIC_LIB=1 BUILD_DYNAMIC_LIB=0</a:t>
            </a:r>
            <a:endParaRPr lang="zh-CN" altLang="en-US" sz="1800" dirty="0">
              <a:solidFill>
                <a:schemeClr val="tx1">
                  <a:lumMod val="65000"/>
                  <a:lumOff val="35000"/>
                </a:schemeClr>
              </a:solidFill>
              <a:cs typeface="微软雅黑" panose="020B0503020204020204" charset="-122"/>
              <a:sym typeface="+mn-ea"/>
            </a:endParaRPr>
          </a:p>
          <a:p>
            <a:pPr>
              <a:lnSpc>
                <a:spcPct val="150000"/>
              </a:lnSpc>
              <a:spcBef>
                <a:spcPct val="0"/>
              </a:spcBef>
              <a:buNone/>
            </a:pPr>
            <a:r>
              <a:rPr lang="zh-CN" altLang="en-US" sz="1800" dirty="0">
                <a:solidFill>
                  <a:schemeClr val="tx1">
                    <a:lumMod val="65000"/>
                    <a:lumOff val="35000"/>
                  </a:schemeClr>
                </a:solidFill>
                <a:cs typeface="微软雅黑" panose="020B0503020204020204" charset="-122"/>
                <a:sym typeface="+mn-ea"/>
              </a:rPr>
              <a:t>编译完成后在tools下生成i2cdetect、i2cdetect、i2cdump、i2cset、i2cget</a:t>
            </a:r>
            <a:r>
              <a:rPr lang="zh-CN" altLang="en-US" sz="1800" dirty="0">
                <a:solidFill>
                  <a:schemeClr val="tx1">
                    <a:lumMod val="65000"/>
                    <a:lumOff val="35000"/>
                  </a:schemeClr>
                </a:solidFill>
                <a:cs typeface="微软雅黑" panose="020B0503020204020204" charset="-122"/>
                <a:sym typeface="+mn-ea"/>
              </a:rPr>
              <a:t>可执行文件。</a:t>
            </a:r>
            <a:endParaRPr lang="zh-CN" altLang="en-US" sz="1800" dirty="0">
              <a:solidFill>
                <a:schemeClr val="tx1">
                  <a:lumMod val="65000"/>
                  <a:lumOff val="35000"/>
                </a:schemeClr>
              </a:solidFill>
              <a:cs typeface="微软雅黑" panose="020B0503020204020204" charset="-122"/>
              <a:sym typeface="+mn-ea"/>
            </a:endParaRPr>
          </a:p>
        </p:txBody>
      </p:sp>
      <p:sp>
        <p:nvSpPr>
          <p:cNvPr id="5" name="燕尾形 19"/>
          <p:cNvSpPr/>
          <p:nvPr/>
        </p:nvSpPr>
        <p:spPr>
          <a:xfrm>
            <a:off x="396471" y="1216135"/>
            <a:ext cx="298135" cy="330559"/>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6" name="矩形 5"/>
          <p:cNvSpPr/>
          <p:nvPr/>
        </p:nvSpPr>
        <p:spPr>
          <a:xfrm>
            <a:off x="838622" y="1196752"/>
            <a:ext cx="2391410" cy="367030"/>
          </a:xfrm>
          <a:prstGeom prst="rect">
            <a:avLst/>
          </a:prstGeom>
        </p:spPr>
        <p:txBody>
          <a:bodyPr wrap="none" lIns="91431" tIns="45716" rIns="91431" bIns="45716">
            <a:spAutoFit/>
          </a:bodyPr>
          <a:lstStyle/>
          <a:p>
            <a:pPr algn="l"/>
            <a:r>
              <a:rPr b="1" dirty="0">
                <a:solidFill>
                  <a:srgbClr val="2676FF"/>
                </a:solidFill>
                <a:ea typeface="微软雅黑" panose="020B0503020204020204" charset="-122"/>
                <a:sym typeface="+mn-ea"/>
              </a:rPr>
              <a:t>I2C</a:t>
            </a:r>
            <a:r>
              <a:rPr lang="zh-CN" b="1" dirty="0">
                <a:solidFill>
                  <a:srgbClr val="2676FF"/>
                </a:solidFill>
                <a:ea typeface="微软雅黑" panose="020B0503020204020204" charset="-122"/>
                <a:sym typeface="+mn-ea"/>
              </a:rPr>
              <a:t>调试工具</a:t>
            </a:r>
            <a:r>
              <a:rPr b="1" dirty="0">
                <a:solidFill>
                  <a:srgbClr val="2676FF"/>
                </a:solidFill>
                <a:ea typeface="微软雅黑" panose="020B0503020204020204" charset="-122"/>
                <a:sym typeface="+mn-ea"/>
              </a:rPr>
              <a:t>i2c-tools</a:t>
            </a:r>
            <a:endParaRPr b="1" dirty="0">
              <a:solidFill>
                <a:srgbClr val="2676FF"/>
              </a:solidFill>
              <a:ea typeface="微软雅黑" panose="020B0503020204020204" charset="-122"/>
              <a:sym typeface="+mn-ea"/>
            </a:endParaRPr>
          </a:p>
        </p:txBody>
      </p:sp>
      <p:sp>
        <p:nvSpPr>
          <p:cNvPr id="101" name="文本框 100"/>
          <p:cNvSpPr txBox="1"/>
          <p:nvPr/>
        </p:nvSpPr>
        <p:spPr>
          <a:xfrm>
            <a:off x="6140450" y="5445125"/>
            <a:ext cx="5384165" cy="368300"/>
          </a:xfrm>
          <a:prstGeom prst="rect">
            <a:avLst/>
          </a:prstGeom>
          <a:noFill/>
          <a:ln w="9525">
            <a:noFill/>
          </a:ln>
        </p:spPr>
        <p:txBody>
          <a:bodyPr wrap="square">
            <a:spAutoFit/>
          </a:bodyPr>
          <a:p>
            <a:pPr marL="0" indent="266700" algn="ctr"/>
            <a:r>
              <a:rPr sz="1800" b="0">
                <a:latin typeface="微软雅黑" panose="020B0503020204020204" charset="-122"/>
                <a:ea typeface="微软雅黑" panose="020B0503020204020204" charset="-122"/>
              </a:rPr>
              <a:t>i2c-tools-4.2测试工具</a:t>
            </a:r>
            <a:endParaRPr sz="1800" b="0">
              <a:latin typeface="微软雅黑" panose="020B0503020204020204" charset="-122"/>
              <a:ea typeface="微软雅黑" panose="020B0503020204020204" charset="-122"/>
            </a:endParaRPr>
          </a:p>
        </p:txBody>
      </p:sp>
      <p:pic>
        <p:nvPicPr>
          <p:cNvPr id="2" name="图片 1" descr="公司图标"/>
          <p:cNvPicPr>
            <a:picLocks noChangeAspect="1"/>
          </p:cNvPicPr>
          <p:nvPr/>
        </p:nvPicPr>
        <p:blipFill>
          <a:blip r:embed="rId1"/>
          <a:stretch>
            <a:fillRect/>
          </a:stretch>
        </p:blipFill>
        <p:spPr>
          <a:xfrm>
            <a:off x="7103110" y="0"/>
            <a:ext cx="2962275" cy="785495"/>
          </a:xfrm>
          <a:prstGeom prst="rect">
            <a:avLst/>
          </a:prstGeom>
        </p:spPr>
      </p:pic>
      <p:pic>
        <p:nvPicPr>
          <p:cNvPr id="7" name="图片 6"/>
          <p:cNvPicPr>
            <a:picLocks noChangeAspect="1"/>
          </p:cNvPicPr>
          <p:nvPr/>
        </p:nvPicPr>
        <p:blipFill>
          <a:blip r:embed="rId2"/>
          <a:stretch>
            <a:fillRect/>
          </a:stretch>
        </p:blipFill>
        <p:spPr>
          <a:xfrm>
            <a:off x="6014720" y="1700530"/>
            <a:ext cx="5779135" cy="3085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wipe(up)">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p:bldP spid="101" grpId="0"/>
      <p:bldP spid="10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355600" y="133350"/>
            <a:ext cx="840390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zh-CN" altLang="en-US" sz="3200" b="1" dirty="0">
                <a:solidFill>
                  <a:srgbClr val="2676FF"/>
                </a:solidFill>
                <a:ea typeface="微软雅黑" panose="020B0503020204020204" charset="-122"/>
                <a:sym typeface="+mn-ea"/>
              </a:rPr>
              <a:t>二、</a:t>
            </a:r>
            <a:r>
              <a:rPr lang="en-US" sz="3200" b="1" dirty="0">
                <a:solidFill>
                  <a:srgbClr val="2676FF"/>
                </a:solidFill>
                <a:ea typeface="微软雅黑" panose="020B0503020204020204" charset="-122"/>
                <a:sym typeface="+mn-ea"/>
              </a:rPr>
              <a:t>I2C</a:t>
            </a:r>
            <a:r>
              <a:rPr lang="zh-CN" altLang="en-US" sz="3200" b="1" dirty="0">
                <a:solidFill>
                  <a:srgbClr val="2676FF"/>
                </a:solidFill>
                <a:ea typeface="微软雅黑" panose="020B0503020204020204" charset="-122"/>
                <a:sym typeface="+mn-ea"/>
              </a:rPr>
              <a:t>驱动</a:t>
            </a:r>
            <a:endParaRPr lang="zh-CN" altLang="en-US" sz="3200" b="1" dirty="0">
              <a:solidFill>
                <a:srgbClr val="2676FF"/>
              </a:solidFill>
              <a:ea typeface="微软雅黑" panose="020B0503020204020204" charset="-122"/>
            </a:endParaRPr>
          </a:p>
        </p:txBody>
      </p:sp>
      <p:sp>
        <p:nvSpPr>
          <p:cNvPr id="4" name="矩形 3"/>
          <p:cNvSpPr>
            <a:spLocks noChangeArrowheads="1"/>
          </p:cNvSpPr>
          <p:nvPr/>
        </p:nvSpPr>
        <p:spPr bwMode="auto">
          <a:xfrm>
            <a:off x="380365" y="1557020"/>
            <a:ext cx="556641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spcBef>
                <a:spcPct val="0"/>
              </a:spcBef>
              <a:buNone/>
            </a:pPr>
            <a:r>
              <a:rPr sz="1800" dirty="0">
                <a:solidFill>
                  <a:srgbClr val="00B050"/>
                </a:solidFill>
                <a:cs typeface="微软雅黑" panose="020B0503020204020204" charset="-122"/>
                <a:sym typeface="+mn-ea"/>
              </a:rPr>
              <a:t>//检测有几组i2c总线</a:t>
            </a:r>
            <a:endParaRPr sz="1800" dirty="0">
              <a:solidFill>
                <a:srgbClr val="00B050"/>
              </a:solidFill>
              <a:cs typeface="微软雅黑" panose="020B0503020204020204" charset="-122"/>
              <a:sym typeface="+mn-ea"/>
            </a:endParaRPr>
          </a:p>
          <a:p>
            <a:pPr>
              <a:lnSpc>
                <a:spcPct val="150000"/>
              </a:lnSpc>
              <a:spcBef>
                <a:spcPct val="0"/>
              </a:spcBef>
              <a:buNone/>
            </a:pPr>
            <a:r>
              <a:rPr sz="1800" dirty="0">
                <a:solidFill>
                  <a:schemeClr val="tx1">
                    <a:lumMod val="65000"/>
                    <a:lumOff val="35000"/>
                  </a:schemeClr>
                </a:solidFill>
                <a:cs typeface="微软雅黑" panose="020B0503020204020204" charset="-122"/>
                <a:sym typeface="+mn-ea"/>
              </a:rPr>
              <a:t>i2cdetect -l </a:t>
            </a:r>
            <a:endParaRPr sz="1800" dirty="0">
              <a:solidFill>
                <a:schemeClr val="tx1">
                  <a:lumMod val="65000"/>
                  <a:lumOff val="35000"/>
                </a:schemeClr>
              </a:solidFill>
              <a:cs typeface="微软雅黑" panose="020B0503020204020204" charset="-122"/>
              <a:sym typeface="+mn-ea"/>
            </a:endParaRPr>
          </a:p>
          <a:p>
            <a:pPr>
              <a:lnSpc>
                <a:spcPct val="150000"/>
              </a:lnSpc>
              <a:spcBef>
                <a:spcPct val="0"/>
              </a:spcBef>
              <a:buNone/>
            </a:pPr>
            <a:r>
              <a:rPr lang="en-US" sz="1800" dirty="0">
                <a:solidFill>
                  <a:srgbClr val="00B050"/>
                </a:solidFill>
                <a:cs typeface="微软雅黑" panose="020B0503020204020204" charset="-122"/>
                <a:sym typeface="+mn-ea"/>
              </a:rPr>
              <a:t>//检测挂载在i2c-1总线上器件 </a:t>
            </a:r>
            <a:endParaRPr lang="en-US" sz="1800" dirty="0">
              <a:solidFill>
                <a:srgbClr val="00B050"/>
              </a:solidFill>
              <a:cs typeface="微软雅黑" panose="020B0503020204020204" charset="-122"/>
              <a:sym typeface="+mn-ea"/>
            </a:endParaRPr>
          </a:p>
          <a:p>
            <a:pPr>
              <a:lnSpc>
                <a:spcPct val="150000"/>
              </a:lnSpc>
              <a:spcBef>
                <a:spcPct val="0"/>
              </a:spcBef>
              <a:buNone/>
            </a:pPr>
            <a:r>
              <a:rPr lang="en-US" sz="1800" dirty="0">
                <a:solidFill>
                  <a:schemeClr val="tx1">
                    <a:lumMod val="65000"/>
                    <a:lumOff val="35000"/>
                  </a:schemeClr>
                </a:solidFill>
                <a:cs typeface="微软雅黑" panose="020B0503020204020204" charset="-122"/>
                <a:sym typeface="+mn-ea"/>
              </a:rPr>
              <a:t>i2cdetect-r -y 1 </a:t>
            </a:r>
            <a:endParaRPr lang="en-US" sz="1800" dirty="0">
              <a:solidFill>
                <a:schemeClr val="tx1">
                  <a:lumMod val="65000"/>
                  <a:lumOff val="35000"/>
                </a:schemeClr>
              </a:solidFill>
              <a:cs typeface="微软雅黑" panose="020B0503020204020204" charset="-122"/>
              <a:sym typeface="+mn-ea"/>
            </a:endParaRPr>
          </a:p>
          <a:p>
            <a:pPr>
              <a:lnSpc>
                <a:spcPct val="150000"/>
              </a:lnSpc>
              <a:spcBef>
                <a:spcPct val="0"/>
              </a:spcBef>
              <a:buNone/>
            </a:pPr>
            <a:r>
              <a:rPr lang="en-US" sz="1800" dirty="0">
                <a:solidFill>
                  <a:srgbClr val="00B050"/>
                </a:solidFill>
                <a:cs typeface="微软雅黑" panose="020B0503020204020204" charset="-122"/>
                <a:sym typeface="+mn-ea"/>
              </a:rPr>
              <a:t>//查看i2c-1总线上0x50设备的所有寄存器值   </a:t>
            </a:r>
            <a:endParaRPr lang="en-US" sz="1800" dirty="0">
              <a:solidFill>
                <a:srgbClr val="00B050"/>
              </a:solidFill>
              <a:cs typeface="微软雅黑" panose="020B0503020204020204" charset="-122"/>
              <a:sym typeface="+mn-ea"/>
            </a:endParaRPr>
          </a:p>
          <a:p>
            <a:pPr>
              <a:lnSpc>
                <a:spcPct val="150000"/>
              </a:lnSpc>
              <a:spcBef>
                <a:spcPct val="0"/>
              </a:spcBef>
              <a:buNone/>
            </a:pPr>
            <a:r>
              <a:rPr lang="en-US" sz="1800" dirty="0">
                <a:solidFill>
                  <a:schemeClr val="tx1">
                    <a:lumMod val="65000"/>
                    <a:lumOff val="35000"/>
                  </a:schemeClr>
                </a:solidFill>
                <a:cs typeface="微软雅黑" panose="020B0503020204020204" charset="-122"/>
                <a:sym typeface="+mn-ea"/>
              </a:rPr>
              <a:t>i2cdump -f -y 1 0x50      </a:t>
            </a:r>
            <a:endParaRPr lang="en-US" sz="1800" dirty="0">
              <a:solidFill>
                <a:schemeClr val="tx1">
                  <a:lumMod val="65000"/>
                  <a:lumOff val="35000"/>
                </a:schemeClr>
              </a:solidFill>
              <a:cs typeface="微软雅黑" panose="020B0503020204020204" charset="-122"/>
              <a:sym typeface="+mn-ea"/>
            </a:endParaRPr>
          </a:p>
          <a:p>
            <a:pPr>
              <a:lnSpc>
                <a:spcPct val="150000"/>
              </a:lnSpc>
              <a:spcBef>
                <a:spcPct val="0"/>
              </a:spcBef>
              <a:buNone/>
            </a:pPr>
            <a:r>
              <a:rPr lang="en-US" sz="1800" dirty="0">
                <a:solidFill>
                  <a:srgbClr val="00B050"/>
                </a:solidFill>
                <a:cs typeface="微软雅黑" panose="020B0503020204020204" charset="-122"/>
                <a:sym typeface="+mn-ea"/>
              </a:rPr>
              <a:t>//往i2c-1总线上0x50设备0x01寄存器写0xaa</a:t>
            </a:r>
            <a:endParaRPr lang="en-US" sz="1800" dirty="0">
              <a:solidFill>
                <a:srgbClr val="00B050"/>
              </a:solidFill>
              <a:cs typeface="微软雅黑" panose="020B0503020204020204" charset="-122"/>
              <a:sym typeface="+mn-ea"/>
            </a:endParaRPr>
          </a:p>
          <a:p>
            <a:pPr>
              <a:lnSpc>
                <a:spcPct val="150000"/>
              </a:lnSpc>
              <a:spcBef>
                <a:spcPct val="0"/>
              </a:spcBef>
              <a:buNone/>
            </a:pPr>
            <a:r>
              <a:rPr lang="en-US" sz="1800" dirty="0">
                <a:solidFill>
                  <a:schemeClr val="tx1">
                    <a:lumMod val="65000"/>
                    <a:lumOff val="35000"/>
                  </a:schemeClr>
                </a:solidFill>
                <a:cs typeface="微软雅黑" panose="020B0503020204020204" charset="-122"/>
                <a:sym typeface="+mn-ea"/>
              </a:rPr>
              <a:t>i2cset -f -y 0 0x50 0x01 0xaa</a:t>
            </a:r>
            <a:endParaRPr lang="en-US" sz="1800" dirty="0">
              <a:solidFill>
                <a:schemeClr val="tx1">
                  <a:lumMod val="65000"/>
                  <a:lumOff val="35000"/>
                </a:schemeClr>
              </a:solidFill>
              <a:cs typeface="微软雅黑" panose="020B0503020204020204" charset="-122"/>
              <a:sym typeface="+mn-ea"/>
            </a:endParaRPr>
          </a:p>
          <a:p>
            <a:pPr>
              <a:lnSpc>
                <a:spcPct val="150000"/>
              </a:lnSpc>
              <a:spcBef>
                <a:spcPct val="0"/>
              </a:spcBef>
              <a:buNone/>
            </a:pPr>
            <a:r>
              <a:rPr lang="en-US" sz="1800" dirty="0">
                <a:solidFill>
                  <a:srgbClr val="00B050"/>
                </a:solidFill>
                <a:cs typeface="微软雅黑" panose="020B0503020204020204" charset="-122"/>
                <a:sym typeface="+mn-ea"/>
              </a:rPr>
              <a:t>//读取i2c-1总线上0x50设备0x01寄存器的值</a:t>
            </a:r>
            <a:endParaRPr lang="en-US" sz="1800" dirty="0">
              <a:solidFill>
                <a:srgbClr val="00B050"/>
              </a:solidFill>
              <a:cs typeface="微软雅黑" panose="020B0503020204020204" charset="-122"/>
              <a:sym typeface="+mn-ea"/>
            </a:endParaRPr>
          </a:p>
          <a:p>
            <a:pPr>
              <a:lnSpc>
                <a:spcPct val="150000"/>
              </a:lnSpc>
              <a:spcBef>
                <a:spcPct val="0"/>
              </a:spcBef>
              <a:buNone/>
            </a:pPr>
            <a:r>
              <a:rPr lang="en-US" sz="1800" dirty="0">
                <a:solidFill>
                  <a:schemeClr val="tx1">
                    <a:lumMod val="65000"/>
                    <a:lumOff val="35000"/>
                  </a:schemeClr>
                </a:solidFill>
                <a:cs typeface="微软雅黑" panose="020B0503020204020204" charset="-122"/>
                <a:sym typeface="+mn-ea"/>
              </a:rPr>
              <a:t>i2cget -f -y 1 0x50 0x01</a:t>
            </a:r>
            <a:endParaRPr lang="en-US" sz="1800" dirty="0">
              <a:solidFill>
                <a:schemeClr val="tx1">
                  <a:lumMod val="65000"/>
                  <a:lumOff val="35000"/>
                </a:schemeClr>
              </a:solidFill>
              <a:cs typeface="微软雅黑" panose="020B0503020204020204" charset="-122"/>
              <a:sym typeface="+mn-ea"/>
            </a:endParaRPr>
          </a:p>
        </p:txBody>
      </p:sp>
      <p:sp>
        <p:nvSpPr>
          <p:cNvPr id="5" name="燕尾形 19"/>
          <p:cNvSpPr/>
          <p:nvPr/>
        </p:nvSpPr>
        <p:spPr>
          <a:xfrm>
            <a:off x="396471" y="1216135"/>
            <a:ext cx="298135" cy="330559"/>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6" name="矩形 5"/>
          <p:cNvSpPr/>
          <p:nvPr/>
        </p:nvSpPr>
        <p:spPr>
          <a:xfrm>
            <a:off x="838622" y="1196752"/>
            <a:ext cx="2391410" cy="367030"/>
          </a:xfrm>
          <a:prstGeom prst="rect">
            <a:avLst/>
          </a:prstGeom>
        </p:spPr>
        <p:txBody>
          <a:bodyPr wrap="none" lIns="91431" tIns="45716" rIns="91431" bIns="45716">
            <a:spAutoFit/>
          </a:bodyPr>
          <a:lstStyle/>
          <a:p>
            <a:pPr algn="l"/>
            <a:r>
              <a:rPr b="1" dirty="0">
                <a:solidFill>
                  <a:srgbClr val="2676FF"/>
                </a:solidFill>
                <a:ea typeface="微软雅黑" panose="020B0503020204020204" charset="-122"/>
                <a:sym typeface="+mn-ea"/>
              </a:rPr>
              <a:t>I2C</a:t>
            </a:r>
            <a:r>
              <a:rPr lang="zh-CN" b="1" dirty="0">
                <a:solidFill>
                  <a:srgbClr val="2676FF"/>
                </a:solidFill>
                <a:ea typeface="微软雅黑" panose="020B0503020204020204" charset="-122"/>
                <a:sym typeface="+mn-ea"/>
              </a:rPr>
              <a:t>调试工具</a:t>
            </a:r>
            <a:r>
              <a:rPr b="1" dirty="0">
                <a:solidFill>
                  <a:srgbClr val="2676FF"/>
                </a:solidFill>
                <a:ea typeface="微软雅黑" panose="020B0503020204020204" charset="-122"/>
                <a:sym typeface="+mn-ea"/>
              </a:rPr>
              <a:t>i2c-tools</a:t>
            </a:r>
            <a:endParaRPr lang="zh-CN" altLang="en-US"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01" name="文本框 100"/>
          <p:cNvSpPr txBox="1"/>
          <p:nvPr/>
        </p:nvSpPr>
        <p:spPr>
          <a:xfrm>
            <a:off x="6140450" y="5445125"/>
            <a:ext cx="5384165" cy="368300"/>
          </a:xfrm>
          <a:prstGeom prst="rect">
            <a:avLst/>
          </a:prstGeom>
          <a:noFill/>
          <a:ln w="9525">
            <a:noFill/>
          </a:ln>
        </p:spPr>
        <p:txBody>
          <a:bodyPr wrap="square">
            <a:spAutoFit/>
          </a:bodyPr>
          <a:p>
            <a:pPr marL="0" indent="266700" algn="ctr"/>
            <a:r>
              <a:rPr sz="1800" b="0">
                <a:latin typeface="微软雅黑" panose="020B0503020204020204" charset="-122"/>
                <a:ea typeface="微软雅黑" panose="020B0503020204020204" charset="-122"/>
              </a:rPr>
              <a:t>i2c-tools-4.2测试工具</a:t>
            </a:r>
            <a:endParaRPr sz="1800" b="0">
              <a:latin typeface="微软雅黑" panose="020B0503020204020204" charset="-122"/>
              <a:ea typeface="微软雅黑" panose="020B0503020204020204" charset="-122"/>
            </a:endParaRPr>
          </a:p>
        </p:txBody>
      </p:sp>
      <p:pic>
        <p:nvPicPr>
          <p:cNvPr id="2" name="图片 1" descr="公司图标"/>
          <p:cNvPicPr>
            <a:picLocks noChangeAspect="1"/>
          </p:cNvPicPr>
          <p:nvPr/>
        </p:nvPicPr>
        <p:blipFill>
          <a:blip r:embed="rId1"/>
          <a:stretch>
            <a:fillRect/>
          </a:stretch>
        </p:blipFill>
        <p:spPr>
          <a:xfrm>
            <a:off x="7103110" y="0"/>
            <a:ext cx="2962275" cy="785495"/>
          </a:xfrm>
          <a:prstGeom prst="rect">
            <a:avLst/>
          </a:prstGeom>
        </p:spPr>
      </p:pic>
      <p:pic>
        <p:nvPicPr>
          <p:cNvPr id="9" name="图片 8"/>
          <p:cNvPicPr>
            <a:picLocks noChangeAspect="1"/>
          </p:cNvPicPr>
          <p:nvPr/>
        </p:nvPicPr>
        <p:blipFill>
          <a:blip r:embed="rId2"/>
          <a:stretch>
            <a:fillRect/>
          </a:stretch>
        </p:blipFill>
        <p:spPr>
          <a:xfrm>
            <a:off x="6014720" y="1700530"/>
            <a:ext cx="5779135" cy="3085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101"/>
                                        </p:tgtEl>
                                        <p:attrNameLst>
                                          <p:attrName>style.visibility</p:attrName>
                                        </p:attrNameLst>
                                      </p:cBhvr>
                                      <p:to>
                                        <p:strVal val="visible"/>
                                      </p:to>
                                    </p:set>
                                    <p:animEffect transition="in" filter="wipe(up)">
                                      <p:cBhvr>
                                        <p:cTn id="21" dur="500"/>
                                        <p:tgtEl>
                                          <p:spTgt spid="101"/>
                                        </p:tgtEl>
                                      </p:cBhvr>
                                    </p:animEffect>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p:bldP spid="101" grpId="0"/>
      <p:bldP spid="101" grpId="1"/>
    </p:bldLst>
  </p:timing>
</p:sld>
</file>

<file path=ppt/theme/theme1.xml><?xml version="1.0" encoding="utf-8"?>
<a:theme xmlns:a="http://schemas.openxmlformats.org/drawingml/2006/main" name="1_蓝色模板">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雅黑+Arial">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6633">
            <a:alpha val="52000"/>
          </a:srgbClr>
        </a:solidFill>
        <a:ln w="12700" cap="flat">
          <a:noFill/>
          <a:miter lim="400000"/>
        </a:ln>
      </a:spPr>
      <a:bodyPr wrap="square" lIns="0" tIns="0" rIns="0" bIns="0" numCol="1" anchor="ctr">
        <a:noAutofit/>
      </a:bodyPr>
      <a:lstStyle>
        <a:defPPr algn="ctr" defTabSz="1088390">
          <a:defRPr sz="2100">
            <a:solidFill>
              <a:prstClr val="black">
                <a:lumMod val="85000"/>
                <a:lumOff val="15000"/>
              </a:prstClr>
            </a:solidFill>
            <a:latin typeface="微软雅黑" panose="020B0503020204020204" charset="-122"/>
          </a:defRPr>
        </a:defPPr>
      </a:lstStyle>
    </a:spDef>
    <a:lnDef>
      <a:spPr>
        <a:ln w="19050">
          <a:solidFill>
            <a:srgbClr val="86A051"/>
          </a:solidFill>
        </a:ln>
      </a:spPr>
      <a:bodyPr/>
      <a:lstStyle/>
      <a:style>
        <a:lnRef idx="1">
          <a:schemeClr val="accent3"/>
        </a:lnRef>
        <a:fillRef idx="0">
          <a:schemeClr val="accent3"/>
        </a:fillRef>
        <a:effectRef idx="0">
          <a:schemeClr val="accent3"/>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2424</Words>
  <Application>WPS 演示</Application>
  <PresentationFormat>自定义</PresentationFormat>
  <Paragraphs>149</Paragraphs>
  <Slides>16</Slides>
  <Notes>2</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16</vt:i4>
      </vt:variant>
    </vt:vector>
  </HeadingPairs>
  <TitlesOfParts>
    <vt:vector size="24" baseType="lpstr">
      <vt:lpstr>Arial</vt:lpstr>
      <vt:lpstr>宋体</vt:lpstr>
      <vt:lpstr>Wingdings</vt:lpstr>
      <vt:lpstr>微软雅黑</vt:lpstr>
      <vt:lpstr>Calibri</vt:lpstr>
      <vt:lpstr>Arial Unicode MS</vt:lpstr>
      <vt:lpstr>1_蓝色模板</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万里云间戍</cp:lastModifiedBy>
  <cp:revision>2049</cp:revision>
  <cp:lastPrinted>2017-03-08T07:37:00Z</cp:lastPrinted>
  <dcterms:created xsi:type="dcterms:W3CDTF">2016-05-14T15:44:00Z</dcterms:created>
  <dcterms:modified xsi:type="dcterms:W3CDTF">2022-03-29T09:47:58Z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582A3E693E68499CB9B00B430A493EE8</vt:lpwstr>
  </property>
</Properties>
</file>